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7" r:id="rId11"/>
    <p:sldId id="269" r:id="rId12"/>
    <p:sldId id="268" r:id="rId13"/>
    <p:sldId id="270" r:id="rId14"/>
    <p:sldId id="279" r:id="rId15"/>
    <p:sldId id="271" r:id="rId16"/>
    <p:sldId id="280" r:id="rId17"/>
    <p:sldId id="272" r:id="rId18"/>
    <p:sldId id="281" r:id="rId19"/>
    <p:sldId id="273" r:id="rId20"/>
    <p:sldId id="282" r:id="rId21"/>
    <p:sldId id="274" r:id="rId22"/>
    <p:sldId id="283" r:id="rId23"/>
    <p:sldId id="284" r:id="rId24"/>
    <p:sldId id="275" r:id="rId25"/>
    <p:sldId id="285" r:id="rId26"/>
    <p:sldId id="276" r:id="rId27"/>
    <p:sldId id="287" r:id="rId28"/>
    <p:sldId id="286" r:id="rId29"/>
    <p:sldId id="277" r:id="rId30"/>
    <p:sldId id="289" r:id="rId31"/>
    <p:sldId id="288" r:id="rId32"/>
    <p:sldId id="278" r:id="rId33"/>
    <p:sldId id="290" r:id="rId3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4" d="100"/>
          <a:sy n="74" d="100"/>
        </p:scale>
        <p:origin x="492"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A081526-6D9C-45DE-97E2-AEADDCB16C8D}" type="datetimeFigureOut">
              <a:rPr lang="tr-TR" smtClean="0"/>
              <a:pPr/>
              <a:t>15.12.2016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B51756-B767-4712-90C9-910837BF1C26}" type="slidenum">
              <a:rPr lang="tr-TR" smtClean="0"/>
              <a:pPr/>
              <a:t>‹#›</a:t>
            </a:fld>
            <a:endParaRPr lang="tr-TR"/>
          </a:p>
        </p:txBody>
      </p:sp>
    </p:spTree>
    <p:extLst>
      <p:ext uri="{BB962C8B-B14F-4D97-AF65-F5344CB8AC3E}">
        <p14:creationId xmlns:p14="http://schemas.microsoft.com/office/powerpoint/2010/main" val="378680695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A081526-6D9C-45DE-97E2-AEADDCB16C8D}" type="datetimeFigureOut">
              <a:rPr lang="tr-TR" smtClean="0"/>
              <a:pPr/>
              <a:t>15.12.2016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B51756-B767-4712-90C9-910837BF1C26}" type="slidenum">
              <a:rPr lang="tr-TR" smtClean="0"/>
              <a:pPr/>
              <a:t>‹#›</a:t>
            </a:fld>
            <a:endParaRPr lang="tr-TR"/>
          </a:p>
        </p:txBody>
      </p:sp>
    </p:spTree>
    <p:extLst>
      <p:ext uri="{BB962C8B-B14F-4D97-AF65-F5344CB8AC3E}">
        <p14:creationId xmlns:p14="http://schemas.microsoft.com/office/powerpoint/2010/main" val="29927222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A081526-6D9C-45DE-97E2-AEADDCB16C8D}" type="datetimeFigureOut">
              <a:rPr lang="tr-TR" smtClean="0"/>
              <a:pPr/>
              <a:t>15.12.2016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B51756-B767-4712-90C9-910837BF1C26}" type="slidenum">
              <a:rPr lang="tr-TR" smtClean="0"/>
              <a:pPr/>
              <a:t>‹#›</a:t>
            </a:fld>
            <a:endParaRPr lang="tr-TR"/>
          </a:p>
        </p:txBody>
      </p:sp>
    </p:spTree>
    <p:extLst>
      <p:ext uri="{BB962C8B-B14F-4D97-AF65-F5344CB8AC3E}">
        <p14:creationId xmlns:p14="http://schemas.microsoft.com/office/powerpoint/2010/main" val="198806831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A081526-6D9C-45DE-97E2-AEADDCB16C8D}" type="datetimeFigureOut">
              <a:rPr lang="tr-TR" smtClean="0"/>
              <a:pPr/>
              <a:t>15.12.2016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B51756-B767-4712-90C9-910837BF1C26}" type="slidenum">
              <a:rPr lang="tr-TR" smtClean="0"/>
              <a:pPr/>
              <a:t>‹#›</a:t>
            </a:fld>
            <a:endParaRPr lang="tr-TR"/>
          </a:p>
        </p:txBody>
      </p:sp>
    </p:spTree>
    <p:extLst>
      <p:ext uri="{BB962C8B-B14F-4D97-AF65-F5344CB8AC3E}">
        <p14:creationId xmlns:p14="http://schemas.microsoft.com/office/powerpoint/2010/main" val="313933469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A081526-6D9C-45DE-97E2-AEADDCB16C8D}" type="datetimeFigureOut">
              <a:rPr lang="tr-TR" smtClean="0"/>
              <a:pPr/>
              <a:t>15.12.2016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B51756-B767-4712-90C9-910837BF1C26}" type="slidenum">
              <a:rPr lang="tr-TR" smtClean="0"/>
              <a:pPr/>
              <a:t>‹#›</a:t>
            </a:fld>
            <a:endParaRPr lang="tr-TR"/>
          </a:p>
        </p:txBody>
      </p:sp>
    </p:spTree>
    <p:extLst>
      <p:ext uri="{BB962C8B-B14F-4D97-AF65-F5344CB8AC3E}">
        <p14:creationId xmlns:p14="http://schemas.microsoft.com/office/powerpoint/2010/main" val="2618809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A081526-6D9C-45DE-97E2-AEADDCB16C8D}" type="datetimeFigureOut">
              <a:rPr lang="tr-TR" smtClean="0"/>
              <a:pPr/>
              <a:t>15.12.2016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7B51756-B767-4712-90C9-910837BF1C26}" type="slidenum">
              <a:rPr lang="tr-TR" smtClean="0"/>
              <a:pPr/>
              <a:t>‹#›</a:t>
            </a:fld>
            <a:endParaRPr lang="tr-TR"/>
          </a:p>
        </p:txBody>
      </p:sp>
    </p:spTree>
    <p:extLst>
      <p:ext uri="{BB962C8B-B14F-4D97-AF65-F5344CB8AC3E}">
        <p14:creationId xmlns:p14="http://schemas.microsoft.com/office/powerpoint/2010/main" val="20277162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A081526-6D9C-45DE-97E2-AEADDCB16C8D}" type="datetimeFigureOut">
              <a:rPr lang="tr-TR" smtClean="0"/>
              <a:pPr/>
              <a:t>15.12.2016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7B51756-B767-4712-90C9-910837BF1C26}" type="slidenum">
              <a:rPr lang="tr-TR" smtClean="0"/>
              <a:pPr/>
              <a:t>‹#›</a:t>
            </a:fld>
            <a:endParaRPr lang="tr-TR"/>
          </a:p>
        </p:txBody>
      </p:sp>
    </p:spTree>
    <p:extLst>
      <p:ext uri="{BB962C8B-B14F-4D97-AF65-F5344CB8AC3E}">
        <p14:creationId xmlns:p14="http://schemas.microsoft.com/office/powerpoint/2010/main" val="342825615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A081526-6D9C-45DE-97E2-AEADDCB16C8D}" type="datetimeFigureOut">
              <a:rPr lang="tr-TR" smtClean="0"/>
              <a:pPr/>
              <a:t>15.12.2016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7B51756-B767-4712-90C9-910837BF1C26}" type="slidenum">
              <a:rPr lang="tr-TR" smtClean="0"/>
              <a:pPr/>
              <a:t>‹#›</a:t>
            </a:fld>
            <a:endParaRPr lang="tr-TR"/>
          </a:p>
        </p:txBody>
      </p:sp>
    </p:spTree>
    <p:extLst>
      <p:ext uri="{BB962C8B-B14F-4D97-AF65-F5344CB8AC3E}">
        <p14:creationId xmlns:p14="http://schemas.microsoft.com/office/powerpoint/2010/main" val="404736768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A081526-6D9C-45DE-97E2-AEADDCB16C8D}" type="datetimeFigureOut">
              <a:rPr lang="tr-TR" smtClean="0"/>
              <a:pPr/>
              <a:t>15.12.2016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7B51756-B767-4712-90C9-910837BF1C26}" type="slidenum">
              <a:rPr lang="tr-TR" smtClean="0"/>
              <a:pPr/>
              <a:t>‹#›</a:t>
            </a:fld>
            <a:endParaRPr lang="tr-TR"/>
          </a:p>
        </p:txBody>
      </p:sp>
    </p:spTree>
    <p:extLst>
      <p:ext uri="{BB962C8B-B14F-4D97-AF65-F5344CB8AC3E}">
        <p14:creationId xmlns:p14="http://schemas.microsoft.com/office/powerpoint/2010/main" val="148032780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A081526-6D9C-45DE-97E2-AEADDCB16C8D}" type="datetimeFigureOut">
              <a:rPr lang="tr-TR" smtClean="0"/>
              <a:pPr/>
              <a:t>15.12.2016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7B51756-B767-4712-90C9-910837BF1C26}" type="slidenum">
              <a:rPr lang="tr-TR" smtClean="0"/>
              <a:pPr/>
              <a:t>‹#›</a:t>
            </a:fld>
            <a:endParaRPr lang="tr-TR"/>
          </a:p>
        </p:txBody>
      </p:sp>
    </p:spTree>
    <p:extLst>
      <p:ext uri="{BB962C8B-B14F-4D97-AF65-F5344CB8AC3E}">
        <p14:creationId xmlns:p14="http://schemas.microsoft.com/office/powerpoint/2010/main" val="91278476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A081526-6D9C-45DE-97E2-AEADDCB16C8D}" type="datetimeFigureOut">
              <a:rPr lang="tr-TR" smtClean="0"/>
              <a:pPr/>
              <a:t>15.12.2016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7B51756-B767-4712-90C9-910837BF1C26}" type="slidenum">
              <a:rPr lang="tr-TR" smtClean="0"/>
              <a:pPr/>
              <a:t>‹#›</a:t>
            </a:fld>
            <a:endParaRPr lang="tr-TR"/>
          </a:p>
        </p:txBody>
      </p:sp>
    </p:spTree>
    <p:extLst>
      <p:ext uri="{BB962C8B-B14F-4D97-AF65-F5344CB8AC3E}">
        <p14:creationId xmlns:p14="http://schemas.microsoft.com/office/powerpoint/2010/main" val="48651384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081526-6D9C-45DE-97E2-AEADDCB16C8D}" type="datetimeFigureOut">
              <a:rPr lang="tr-TR" smtClean="0"/>
              <a:pPr/>
              <a:t>15.12.2016</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B51756-B767-4712-90C9-910837BF1C26}" type="slidenum">
              <a:rPr lang="tr-TR" smtClean="0"/>
              <a:pPr/>
              <a:t>‹#›</a:t>
            </a:fld>
            <a:endParaRPr lang="tr-TR"/>
          </a:p>
        </p:txBody>
      </p:sp>
    </p:spTree>
    <p:extLst>
      <p:ext uri="{BB962C8B-B14F-4D97-AF65-F5344CB8AC3E}">
        <p14:creationId xmlns:p14="http://schemas.microsoft.com/office/powerpoint/2010/main" val="1723094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41230" y="469627"/>
            <a:ext cx="9144000" cy="1691640"/>
          </a:xfrm>
        </p:spPr>
        <p:txBody>
          <a:bodyPr>
            <a:normAutofit fontScale="90000"/>
          </a:bodyPr>
          <a:lstStyle/>
          <a:p>
            <a:r>
              <a:rPr lang="tr-TR" sz="4000" b="1" dirty="0" smtClean="0"/>
              <a:t/>
            </a:r>
            <a:br>
              <a:rPr lang="tr-TR" sz="4000" b="1" dirty="0" smtClean="0"/>
            </a:br>
            <a:r>
              <a:rPr lang="tr-TR" sz="4000" b="1" dirty="0" smtClean="0"/>
              <a:t>T.C</a:t>
            </a:r>
            <a:br>
              <a:rPr lang="tr-TR" sz="4000" b="1" dirty="0" smtClean="0"/>
            </a:br>
            <a:r>
              <a:rPr lang="tr-TR" sz="4000" b="1" dirty="0" smtClean="0"/>
              <a:t>MARDİN VALİLİĞİ</a:t>
            </a:r>
            <a:br>
              <a:rPr lang="tr-TR" sz="4000" b="1" dirty="0" smtClean="0"/>
            </a:br>
            <a:r>
              <a:rPr lang="tr-TR" sz="4000" b="1" dirty="0" smtClean="0"/>
              <a:t>İl Milli Eğitim Müdürlüğü </a:t>
            </a:r>
            <a:endParaRPr lang="tr-TR" sz="4000" b="1" dirty="0"/>
          </a:p>
        </p:txBody>
      </p:sp>
      <p:sp>
        <p:nvSpPr>
          <p:cNvPr id="3" name="Alt Başlık 2"/>
          <p:cNvSpPr>
            <a:spLocks noGrp="1"/>
          </p:cNvSpPr>
          <p:nvPr>
            <p:ph type="subTitle" idx="1"/>
          </p:nvPr>
        </p:nvSpPr>
        <p:spPr>
          <a:xfrm>
            <a:off x="-117231" y="2376305"/>
            <a:ext cx="12555416" cy="3555658"/>
          </a:xfrm>
        </p:spPr>
        <p:txBody>
          <a:bodyPr>
            <a:normAutofit/>
          </a:bodyPr>
          <a:lstStyle/>
          <a:p>
            <a:r>
              <a:rPr lang="tr-TR" sz="6600" dirty="0" smtClean="0">
                <a:latin typeface="321impact" panose="02000000000000000000" pitchFamily="2" charset="0"/>
              </a:rPr>
              <a:t>HEDEFE DOĞRU </a:t>
            </a:r>
          </a:p>
          <a:p>
            <a:r>
              <a:rPr lang="tr-TR" sz="6600" dirty="0" smtClean="0">
                <a:latin typeface="321impact" panose="02000000000000000000" pitchFamily="2" charset="0"/>
              </a:rPr>
              <a:t>4 </a:t>
            </a:r>
            <a:r>
              <a:rPr lang="tr-TR" sz="6600" dirty="0" smtClean="0">
                <a:latin typeface="321impact" panose="02000000000000000000" pitchFamily="2" charset="0"/>
              </a:rPr>
              <a:t>BAŞLIK </a:t>
            </a:r>
            <a:r>
              <a:rPr lang="tr-TR" sz="6600" dirty="0" smtClean="0">
                <a:latin typeface="321impact" panose="02000000000000000000" pitchFamily="2" charset="0"/>
              </a:rPr>
              <a:t>7</a:t>
            </a:r>
            <a:endParaRPr lang="tr-TR" sz="6600" dirty="0" smtClean="0">
              <a:latin typeface="321impact" panose="02000000000000000000" pitchFamily="2" charset="0"/>
            </a:endParaRPr>
          </a:p>
          <a:p>
            <a:r>
              <a:rPr lang="tr-TR" sz="6600" dirty="0" smtClean="0">
                <a:latin typeface="321impact" panose="02000000000000000000" pitchFamily="2" charset="0"/>
              </a:rPr>
              <a:t>ADIM</a:t>
            </a:r>
            <a:endParaRPr lang="tr-TR" sz="6600" dirty="0" smtClean="0">
              <a:latin typeface="321impact" panose="02000000000000000000" pitchFamily="2" charset="0"/>
            </a:endParaRPr>
          </a:p>
          <a:p>
            <a:endParaRPr lang="tr-TR" dirty="0"/>
          </a:p>
        </p:txBody>
      </p:sp>
      <p:sp>
        <p:nvSpPr>
          <p:cNvPr id="4" name="Metin kutusu 3"/>
          <p:cNvSpPr txBox="1"/>
          <p:nvPr/>
        </p:nvSpPr>
        <p:spPr>
          <a:xfrm>
            <a:off x="4712676" y="5347188"/>
            <a:ext cx="5509846" cy="584775"/>
          </a:xfrm>
          <a:prstGeom prst="rect">
            <a:avLst/>
          </a:prstGeom>
          <a:noFill/>
        </p:spPr>
        <p:txBody>
          <a:bodyPr wrap="square" rtlCol="0">
            <a:spAutoFit/>
          </a:bodyPr>
          <a:lstStyle/>
          <a:p>
            <a:r>
              <a:rPr lang="tr-TR" sz="3200" dirty="0" smtClean="0"/>
              <a:t>PROJE YÖNERGESİ</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0631" y="449481"/>
            <a:ext cx="1926823" cy="1926823"/>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65988" y="469627"/>
            <a:ext cx="1954344" cy="1906677"/>
          </a:xfrm>
          <a:prstGeom prst="rect">
            <a:avLst/>
          </a:prstGeom>
        </p:spPr>
      </p:pic>
      <p:sp>
        <p:nvSpPr>
          <p:cNvPr id="7" name="Metin kutusu 6"/>
          <p:cNvSpPr txBox="1"/>
          <p:nvPr/>
        </p:nvSpPr>
        <p:spPr>
          <a:xfrm>
            <a:off x="5553434" y="6032665"/>
            <a:ext cx="1319592" cy="646331"/>
          </a:xfrm>
          <a:prstGeom prst="rect">
            <a:avLst/>
          </a:prstGeom>
          <a:noFill/>
        </p:spPr>
        <p:txBody>
          <a:bodyPr wrap="none" rtlCol="0">
            <a:spAutoFit/>
          </a:bodyPr>
          <a:lstStyle/>
          <a:p>
            <a:r>
              <a:rPr lang="tr-TR" dirty="0" smtClean="0"/>
              <a:t>KASIM 2016</a:t>
            </a:r>
          </a:p>
          <a:p>
            <a:r>
              <a:rPr lang="tr-TR" dirty="0" smtClean="0"/>
              <a:t>   MARDİN</a:t>
            </a:r>
          </a:p>
        </p:txBody>
      </p:sp>
    </p:spTree>
    <p:extLst>
      <p:ext uri="{BB962C8B-B14F-4D97-AF65-F5344CB8AC3E}">
        <p14:creationId xmlns:p14="http://schemas.microsoft.com/office/powerpoint/2010/main" val="350357231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38200" y="667435"/>
            <a:ext cx="6096000" cy="1323439"/>
          </a:xfrm>
          <a:prstGeom prst="rect">
            <a:avLst/>
          </a:prstGeom>
        </p:spPr>
        <p:txBody>
          <a:bodyPr>
            <a:spAutoFit/>
          </a:bodyPr>
          <a:lstStyle/>
          <a:p>
            <a:pPr marL="571500" indent="-571500">
              <a:buFont typeface="Arial" panose="020B0604020202020204" pitchFamily="34" charset="0"/>
              <a:buChar char="•"/>
            </a:pPr>
            <a:r>
              <a:rPr lang="tr-TR" sz="4000" u="sng" dirty="0" smtClean="0"/>
              <a:t>MART- </a:t>
            </a:r>
            <a:r>
              <a:rPr lang="tr-TR" sz="4000" u="sng" dirty="0" smtClean="0">
                <a:latin typeface="321impact" panose="02000000000000000000" pitchFamily="2" charset="0"/>
              </a:rPr>
              <a:t>ÖZDENETİM</a:t>
            </a:r>
            <a:endParaRPr lang="tr-TR" sz="4000" u="sng" dirty="0">
              <a:latin typeface="321impact" panose="02000000000000000000" pitchFamily="2" charset="0"/>
            </a:endParaRPr>
          </a:p>
          <a:p>
            <a:endParaRPr lang="tr-TR" sz="4000" u="sng" dirty="0">
              <a:latin typeface="321impact" panose="02000000000000000000" pitchFamily="2" charset="0"/>
            </a:endParaRPr>
          </a:p>
        </p:txBody>
      </p:sp>
      <p:sp>
        <p:nvSpPr>
          <p:cNvPr id="6" name="İçerik Yer Tutucusu 2"/>
          <p:cNvSpPr>
            <a:spLocks noGrp="1"/>
          </p:cNvSpPr>
          <p:nvPr>
            <p:ph idx="1"/>
          </p:nvPr>
        </p:nvSpPr>
        <p:spPr>
          <a:xfrm>
            <a:off x="1905000" y="1813902"/>
            <a:ext cx="6793523" cy="4351338"/>
          </a:xfrm>
        </p:spPr>
        <p:txBody>
          <a:bodyPr>
            <a:normAutofit/>
          </a:bodyPr>
          <a:lstStyle/>
          <a:p>
            <a:pPr>
              <a:buFont typeface="Wingdings" panose="05000000000000000000" pitchFamily="2" charset="2"/>
              <a:buChar char="Ø"/>
            </a:pPr>
            <a:r>
              <a:rPr lang="tr-TR" dirty="0" smtClean="0"/>
              <a:t>Sabır</a:t>
            </a:r>
          </a:p>
          <a:p>
            <a:pPr>
              <a:buFont typeface="Wingdings" panose="05000000000000000000" pitchFamily="2" charset="2"/>
              <a:buChar char="Ø"/>
            </a:pPr>
            <a:r>
              <a:rPr lang="tr-TR" dirty="0" smtClean="0"/>
              <a:t>Duygu Kontrolü</a:t>
            </a:r>
          </a:p>
          <a:p>
            <a:pPr>
              <a:buFont typeface="Wingdings" panose="05000000000000000000" pitchFamily="2" charset="2"/>
              <a:buChar char="Ø"/>
            </a:pPr>
            <a:r>
              <a:rPr lang="tr-TR" dirty="0" smtClean="0"/>
              <a:t>Davranış Kontrolü</a:t>
            </a:r>
          </a:p>
          <a:p>
            <a:pPr>
              <a:buFont typeface="Wingdings" panose="05000000000000000000" pitchFamily="2" charset="2"/>
              <a:buChar char="Ø"/>
            </a:pPr>
            <a:r>
              <a:rPr lang="tr-TR" dirty="0" smtClean="0"/>
              <a:t>Öz yeterlilik</a:t>
            </a:r>
          </a:p>
          <a:p>
            <a:pPr>
              <a:buFont typeface="Wingdings" panose="05000000000000000000" pitchFamily="2" charset="2"/>
              <a:buChar char="Ø"/>
            </a:pPr>
            <a:r>
              <a:rPr lang="tr-TR" dirty="0" smtClean="0"/>
              <a:t>Nazik Olmak </a:t>
            </a:r>
          </a:p>
          <a:p>
            <a:pPr>
              <a:buFont typeface="Wingdings" panose="05000000000000000000" pitchFamily="2" charset="2"/>
              <a:buChar char="Ø"/>
            </a:pPr>
            <a:r>
              <a:rPr lang="tr-TR" dirty="0" smtClean="0"/>
              <a:t>Dengelilik</a:t>
            </a:r>
          </a:p>
          <a:p>
            <a:pPr>
              <a:buFont typeface="Wingdings" panose="05000000000000000000" pitchFamily="2" charset="2"/>
              <a:buChar char="Ø"/>
            </a:pPr>
            <a:r>
              <a:rPr lang="tr-TR" dirty="0" smtClean="0"/>
              <a:t>Sağduyu</a:t>
            </a:r>
          </a:p>
          <a:p>
            <a:pPr>
              <a:buFont typeface="Wingdings" panose="05000000000000000000" pitchFamily="2" charset="2"/>
              <a:buChar char="Ø"/>
            </a:pPr>
            <a:r>
              <a:rPr lang="tr-TR" dirty="0" smtClean="0"/>
              <a:t>Ölçülülük</a:t>
            </a:r>
            <a:endParaRPr lang="tr-TR" dirty="0"/>
          </a:p>
        </p:txBody>
      </p:sp>
      <p:sp>
        <p:nvSpPr>
          <p:cNvPr id="7" name="Dikdörtgen 6"/>
          <p:cNvSpPr/>
          <p:nvPr/>
        </p:nvSpPr>
        <p:spPr>
          <a:xfrm>
            <a:off x="5996354" y="648507"/>
            <a:ext cx="6096000" cy="1323439"/>
          </a:xfrm>
          <a:prstGeom prst="rect">
            <a:avLst/>
          </a:prstGeom>
        </p:spPr>
        <p:txBody>
          <a:bodyPr>
            <a:spAutoFit/>
          </a:bodyPr>
          <a:lstStyle/>
          <a:p>
            <a:pPr marL="571500" indent="-571500">
              <a:buFont typeface="Arial" panose="020B0604020202020204" pitchFamily="34" charset="0"/>
              <a:buChar char="•"/>
            </a:pPr>
            <a:r>
              <a:rPr lang="tr-TR" sz="4000" u="sng" dirty="0" smtClean="0"/>
              <a:t>NİSAN- </a:t>
            </a:r>
            <a:r>
              <a:rPr lang="tr-TR" sz="4000" u="sng" dirty="0" smtClean="0">
                <a:latin typeface="321impact" panose="02000000000000000000" pitchFamily="2" charset="0"/>
              </a:rPr>
              <a:t>KARDEŞLİK</a:t>
            </a:r>
            <a:endParaRPr lang="tr-TR" sz="4000" u="sng" dirty="0">
              <a:latin typeface="321impact" panose="02000000000000000000" pitchFamily="2" charset="0"/>
            </a:endParaRPr>
          </a:p>
          <a:p>
            <a:endParaRPr lang="tr-TR" sz="4000" u="sng" dirty="0">
              <a:latin typeface="321impact" panose="02000000000000000000" pitchFamily="2" charset="0"/>
            </a:endParaRPr>
          </a:p>
        </p:txBody>
      </p:sp>
      <p:sp>
        <p:nvSpPr>
          <p:cNvPr id="8" name="İçerik Yer Tutucusu 2"/>
          <p:cNvSpPr txBox="1">
            <a:spLocks/>
          </p:cNvSpPr>
          <p:nvPr/>
        </p:nvSpPr>
        <p:spPr>
          <a:xfrm>
            <a:off x="7063154" y="1813902"/>
            <a:ext cx="679352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tr-TR" dirty="0" smtClean="0"/>
              <a:t>Fedakarlık</a:t>
            </a:r>
          </a:p>
          <a:p>
            <a:pPr>
              <a:buFont typeface="Wingdings" panose="05000000000000000000" pitchFamily="2" charset="2"/>
              <a:buChar char="Ø"/>
            </a:pPr>
            <a:r>
              <a:rPr lang="tr-TR" dirty="0" smtClean="0"/>
              <a:t>Arkadaşlık</a:t>
            </a:r>
          </a:p>
          <a:p>
            <a:pPr>
              <a:buFont typeface="Wingdings" panose="05000000000000000000" pitchFamily="2" charset="2"/>
              <a:buChar char="Ø"/>
            </a:pPr>
            <a:r>
              <a:rPr lang="tr-TR" dirty="0" smtClean="0"/>
              <a:t>Merhamet</a:t>
            </a:r>
          </a:p>
          <a:p>
            <a:pPr>
              <a:buFont typeface="Wingdings" panose="05000000000000000000" pitchFamily="2" charset="2"/>
              <a:buChar char="Ø"/>
            </a:pPr>
            <a:r>
              <a:rPr lang="tr-TR" dirty="0" smtClean="0"/>
              <a:t>Takım Ruhu</a:t>
            </a:r>
          </a:p>
          <a:p>
            <a:pPr>
              <a:buFont typeface="Wingdings" panose="05000000000000000000" pitchFamily="2" charset="2"/>
              <a:buChar char="Ø"/>
            </a:pPr>
            <a:r>
              <a:rPr lang="tr-TR" dirty="0" smtClean="0"/>
              <a:t>İlgili Olma</a:t>
            </a:r>
            <a:endParaRPr lang="tr-TR" dirty="0"/>
          </a:p>
        </p:txBody>
      </p:sp>
    </p:spTree>
    <p:extLst>
      <p:ext uri="{BB962C8B-B14F-4D97-AF65-F5344CB8AC3E}">
        <p14:creationId xmlns:p14="http://schemas.microsoft.com/office/powerpoint/2010/main" val="314585360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33400" y="701824"/>
            <a:ext cx="6096000" cy="1323439"/>
          </a:xfrm>
          <a:prstGeom prst="rect">
            <a:avLst/>
          </a:prstGeom>
        </p:spPr>
        <p:txBody>
          <a:bodyPr>
            <a:spAutoFit/>
          </a:bodyPr>
          <a:lstStyle/>
          <a:p>
            <a:pPr marL="571500" indent="-571500">
              <a:buFont typeface="Arial" panose="020B0604020202020204" pitchFamily="34" charset="0"/>
              <a:buChar char="•"/>
            </a:pPr>
            <a:r>
              <a:rPr lang="tr-TR" sz="4000" u="sng" dirty="0" smtClean="0"/>
              <a:t>MAYIS- </a:t>
            </a:r>
            <a:r>
              <a:rPr lang="tr-TR" sz="4000" u="sng" dirty="0" smtClean="0">
                <a:latin typeface="321impact" panose="02000000000000000000" pitchFamily="2" charset="0"/>
              </a:rPr>
              <a:t>DOĞRULUK</a:t>
            </a:r>
            <a:endParaRPr lang="tr-TR" sz="4000" u="sng" dirty="0">
              <a:latin typeface="321impact" panose="02000000000000000000" pitchFamily="2" charset="0"/>
            </a:endParaRPr>
          </a:p>
          <a:p>
            <a:endParaRPr lang="tr-TR" sz="4000" u="sng" dirty="0">
              <a:latin typeface="321impact" panose="02000000000000000000" pitchFamily="2" charset="0"/>
            </a:endParaRPr>
          </a:p>
        </p:txBody>
      </p:sp>
      <p:sp>
        <p:nvSpPr>
          <p:cNvPr id="5" name="İçerik Yer Tutucusu 2"/>
          <p:cNvSpPr>
            <a:spLocks noGrp="1"/>
          </p:cNvSpPr>
          <p:nvPr>
            <p:ph idx="1"/>
          </p:nvPr>
        </p:nvSpPr>
        <p:spPr>
          <a:xfrm>
            <a:off x="1201615" y="1790456"/>
            <a:ext cx="6793523" cy="4351338"/>
          </a:xfrm>
        </p:spPr>
        <p:txBody>
          <a:bodyPr>
            <a:normAutofit/>
          </a:bodyPr>
          <a:lstStyle/>
          <a:p>
            <a:pPr>
              <a:buFont typeface="Wingdings" panose="05000000000000000000" pitchFamily="2" charset="2"/>
              <a:buChar char="Ø"/>
            </a:pPr>
            <a:r>
              <a:rPr lang="tr-TR" dirty="0" smtClean="0"/>
              <a:t>Samimiyet</a:t>
            </a:r>
          </a:p>
          <a:p>
            <a:pPr>
              <a:buFont typeface="Wingdings" panose="05000000000000000000" pitchFamily="2" charset="2"/>
              <a:buChar char="Ø"/>
            </a:pPr>
            <a:r>
              <a:rPr lang="tr-TR" dirty="0" smtClean="0"/>
              <a:t>Dürüstlük</a:t>
            </a:r>
          </a:p>
          <a:p>
            <a:pPr>
              <a:buFont typeface="Wingdings" panose="05000000000000000000" pitchFamily="2" charset="2"/>
              <a:buChar char="Ø"/>
            </a:pPr>
            <a:r>
              <a:rPr lang="tr-TR" dirty="0" smtClean="0"/>
              <a:t>Tutarlılık</a:t>
            </a:r>
          </a:p>
          <a:p>
            <a:pPr>
              <a:buFont typeface="Wingdings" panose="05000000000000000000" pitchFamily="2" charset="2"/>
              <a:buChar char="Ø"/>
            </a:pPr>
            <a:r>
              <a:rPr lang="tr-TR" dirty="0" smtClean="0"/>
              <a:t>Sözünde Durmak</a:t>
            </a:r>
          </a:p>
          <a:p>
            <a:pPr>
              <a:buFont typeface="Wingdings" panose="05000000000000000000" pitchFamily="2" charset="2"/>
              <a:buChar char="Ø"/>
            </a:pPr>
            <a:endParaRPr lang="tr-TR" dirty="0" smtClean="0"/>
          </a:p>
        </p:txBody>
      </p:sp>
      <p:sp>
        <p:nvSpPr>
          <p:cNvPr id="6" name="Dikdörtgen 5"/>
          <p:cNvSpPr/>
          <p:nvPr/>
        </p:nvSpPr>
        <p:spPr>
          <a:xfrm>
            <a:off x="5720862" y="667435"/>
            <a:ext cx="6594231" cy="1323439"/>
          </a:xfrm>
          <a:prstGeom prst="rect">
            <a:avLst/>
          </a:prstGeom>
        </p:spPr>
        <p:txBody>
          <a:bodyPr wrap="square">
            <a:spAutoFit/>
          </a:bodyPr>
          <a:lstStyle/>
          <a:p>
            <a:pPr marL="571500" indent="-571500">
              <a:buFont typeface="Arial" panose="020B0604020202020204" pitchFamily="34" charset="0"/>
              <a:buChar char="•"/>
            </a:pPr>
            <a:r>
              <a:rPr lang="tr-TR" sz="4000" u="sng" dirty="0" smtClean="0"/>
              <a:t>HAZİRAN- </a:t>
            </a:r>
            <a:r>
              <a:rPr lang="tr-TR" sz="4000" u="sng" dirty="0" smtClean="0">
                <a:latin typeface="321impact" panose="02000000000000000000" pitchFamily="2" charset="0"/>
              </a:rPr>
              <a:t>DUA VE İBADET</a:t>
            </a:r>
            <a:endParaRPr lang="tr-TR" sz="4000" u="sng" dirty="0">
              <a:latin typeface="321impact" panose="02000000000000000000" pitchFamily="2" charset="0"/>
            </a:endParaRPr>
          </a:p>
          <a:p>
            <a:endParaRPr lang="tr-TR" sz="4000" u="sng" dirty="0">
              <a:latin typeface="321impact" panose="02000000000000000000" pitchFamily="2" charset="0"/>
            </a:endParaRPr>
          </a:p>
        </p:txBody>
      </p:sp>
      <p:sp>
        <p:nvSpPr>
          <p:cNvPr id="7" name="İçerik Yer Tutucusu 2"/>
          <p:cNvSpPr txBox="1">
            <a:spLocks/>
          </p:cNvSpPr>
          <p:nvPr/>
        </p:nvSpPr>
        <p:spPr>
          <a:xfrm>
            <a:off x="6629400" y="1781983"/>
            <a:ext cx="679352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tr-TR" dirty="0" smtClean="0"/>
              <a:t>İnancın Bireysel ve </a:t>
            </a:r>
          </a:p>
          <a:p>
            <a:pPr marL="0" indent="0">
              <a:buNone/>
            </a:pPr>
            <a:r>
              <a:rPr lang="tr-TR" dirty="0" smtClean="0"/>
              <a:t>   Toplumsal Hayata Etkileri</a:t>
            </a:r>
          </a:p>
          <a:p>
            <a:pPr>
              <a:buFont typeface="Wingdings" panose="05000000000000000000" pitchFamily="2" charset="2"/>
              <a:buChar char="Ø"/>
            </a:pPr>
            <a:r>
              <a:rPr lang="tr-TR" dirty="0" smtClean="0"/>
              <a:t>Dua ve İbadetin Hayatımızdaki Yeri</a:t>
            </a:r>
          </a:p>
          <a:p>
            <a:pPr>
              <a:buFont typeface="Wingdings" panose="05000000000000000000" pitchFamily="2" charset="2"/>
              <a:buChar char="Ø"/>
            </a:pPr>
            <a:r>
              <a:rPr lang="tr-TR" dirty="0" smtClean="0"/>
              <a:t>Ramazan Ayı ve Oruç</a:t>
            </a:r>
          </a:p>
          <a:p>
            <a:pPr>
              <a:buFont typeface="Wingdings" panose="05000000000000000000" pitchFamily="2" charset="2"/>
              <a:buChar char="Ø"/>
            </a:pPr>
            <a:r>
              <a:rPr lang="tr-TR" dirty="0" smtClean="0"/>
              <a:t>Peygamber Sevgisi</a:t>
            </a:r>
          </a:p>
          <a:p>
            <a:pPr>
              <a:buFont typeface="Wingdings" panose="05000000000000000000" pitchFamily="2" charset="2"/>
              <a:buChar char="Ø"/>
            </a:pPr>
            <a:endParaRPr lang="tr-TR" dirty="0"/>
          </a:p>
        </p:txBody>
      </p:sp>
    </p:spTree>
    <p:extLst>
      <p:ext uri="{BB962C8B-B14F-4D97-AF65-F5344CB8AC3E}">
        <p14:creationId xmlns:p14="http://schemas.microsoft.com/office/powerpoint/2010/main" val="178413100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9377" y="1668871"/>
            <a:ext cx="11049000" cy="4351338"/>
          </a:xfrm>
        </p:spPr>
        <p:txBody>
          <a:bodyPr>
            <a:normAutofit fontScale="92500" lnSpcReduction="10000"/>
          </a:bodyPr>
          <a:lstStyle/>
          <a:p>
            <a:pPr marL="0" indent="0">
              <a:buNone/>
            </a:pPr>
            <a:r>
              <a:rPr lang="tr-TR" u="sng" dirty="0"/>
              <a:t> </a:t>
            </a:r>
            <a:r>
              <a:rPr lang="tr-TR" b="1" u="sng" dirty="0" smtClean="0"/>
              <a:t>1.ADIM:TEOG ANALİZİ</a:t>
            </a:r>
          </a:p>
          <a:p>
            <a:pPr marL="0" indent="0">
              <a:buNone/>
            </a:pPr>
            <a:r>
              <a:rPr lang="tr-TR" u="sng" dirty="0" smtClean="0"/>
              <a:t>HEDEF:</a:t>
            </a:r>
            <a:r>
              <a:rPr lang="tr-TR" dirty="0" smtClean="0"/>
              <a:t>2016-2017 Eğitim-Öğretim yılı birinci ve ikinci döneminde uygulanacak Temel Eğitimden Ortaöğretime Geçiş Sınavına yönelik ders bazında istatistikler ve veriler oluşturarak ilimizin ortaokul düzeyinde eğitim durumunu değerlendirmek, eksiklikleri tespit ederek bu eksiklikleri gidermek için önlem almak ve bir sonraki sene uygulanacak sınavlar için bir yol haritası oluşturmak.</a:t>
            </a:r>
          </a:p>
          <a:p>
            <a:pPr marL="0" indent="0">
              <a:buNone/>
            </a:pPr>
            <a:r>
              <a:rPr lang="tr-TR" dirty="0" smtClean="0"/>
              <a:t>Yapılacak Çalışmalar:</a:t>
            </a:r>
          </a:p>
          <a:p>
            <a:pPr marL="514350" indent="-514350">
              <a:buAutoNum type="arabicPeriod"/>
            </a:pPr>
            <a:r>
              <a:rPr lang="tr-TR" dirty="0" smtClean="0"/>
              <a:t>Okullarımızda sınav sonucundaki başarı durumlarını gösteren panolar oluşturulması,</a:t>
            </a:r>
          </a:p>
          <a:p>
            <a:pPr marL="514350" indent="-514350">
              <a:buAutoNum type="arabicPeriod"/>
            </a:pPr>
            <a:r>
              <a:rPr lang="tr-TR" dirty="0" smtClean="0"/>
              <a:t>İlçe düzeyinde başarı sağlayan öğrencilerin ve öğretmenlerinin il Milli Eğitim Müdürlüğü aracılığıyla ödüllendirilmeleri sağlanacaktır.</a:t>
            </a:r>
          </a:p>
          <a:p>
            <a:pPr marL="0" indent="0">
              <a:buNone/>
            </a:pPr>
            <a:endParaRPr lang="tr-TR" dirty="0"/>
          </a:p>
        </p:txBody>
      </p:sp>
      <p:sp>
        <p:nvSpPr>
          <p:cNvPr id="4" name="Unvan 1"/>
          <p:cNvSpPr>
            <a:spLocks noGrp="1"/>
          </p:cNvSpPr>
          <p:nvPr>
            <p:ph type="title"/>
          </p:nvPr>
        </p:nvSpPr>
        <p:spPr/>
        <p:txBody>
          <a:bodyPr>
            <a:normAutofit fontScale="90000"/>
          </a:bodyPr>
          <a:lstStyle/>
          <a:p>
            <a:pPr algn="ctr"/>
            <a:r>
              <a:rPr lang="tr-TR" sz="4800" b="1" dirty="0" smtClean="0">
                <a:latin typeface="321impact" panose="02000000000000000000" pitchFamily="2" charset="0"/>
              </a:rPr>
              <a:t>BAŞLIK 2</a:t>
            </a:r>
            <a:r>
              <a:rPr lang="tr-TR" b="1" dirty="0" smtClean="0">
                <a:latin typeface="321impact" panose="02000000000000000000" pitchFamily="2" charset="0"/>
              </a:rPr>
              <a:t/>
            </a:r>
            <a:br>
              <a:rPr lang="tr-TR" b="1" dirty="0" smtClean="0">
                <a:latin typeface="321impact" panose="02000000000000000000" pitchFamily="2" charset="0"/>
              </a:rPr>
            </a:br>
            <a:r>
              <a:rPr lang="tr-TR" sz="3600" b="1" dirty="0" smtClean="0">
                <a:latin typeface="321impact" panose="02000000000000000000" pitchFamily="2" charset="0"/>
              </a:rPr>
              <a:t>«</a:t>
            </a:r>
            <a:r>
              <a:rPr lang="tr-TR" sz="3100" b="1" dirty="0" smtClean="0">
                <a:latin typeface="321impact" panose="02000000000000000000" pitchFamily="2" charset="0"/>
              </a:rPr>
              <a:t>AKADEMİK BAŞARININ ARTIRILMASINA YÖNELİK YAPILACAK ÇALIŞMALAR</a:t>
            </a:r>
            <a:r>
              <a:rPr lang="tr-TR" sz="3600" b="1" dirty="0" smtClean="0">
                <a:latin typeface="321impact" panose="02000000000000000000" pitchFamily="2" charset="0"/>
              </a:rPr>
              <a:t>»</a:t>
            </a:r>
            <a:endParaRPr lang="tr-TR" sz="3600" b="1" dirty="0">
              <a:latin typeface="321impact" panose="02000000000000000000" pitchFamily="2" charset="0"/>
            </a:endParaRPr>
          </a:p>
        </p:txBody>
      </p:sp>
    </p:spTree>
    <p:extLst>
      <p:ext uri="{BB962C8B-B14F-4D97-AF65-F5344CB8AC3E}">
        <p14:creationId xmlns:p14="http://schemas.microsoft.com/office/powerpoint/2010/main" val="96383943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795327" y="899502"/>
            <a:ext cx="10515600" cy="42080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u="sng" dirty="0" smtClean="0"/>
              <a:t> </a:t>
            </a:r>
            <a:r>
              <a:rPr lang="tr-TR" b="1" u="sng" dirty="0" smtClean="0"/>
              <a:t>2.ADIM:YGS-LYS ANALİZİ</a:t>
            </a:r>
          </a:p>
          <a:p>
            <a:pPr marL="0" indent="0">
              <a:buFont typeface="Arial" panose="020B0604020202020204" pitchFamily="34" charset="0"/>
              <a:buNone/>
            </a:pPr>
            <a:r>
              <a:rPr lang="tr-TR" u="sng" dirty="0" smtClean="0"/>
              <a:t>HEDEF: </a:t>
            </a:r>
            <a:r>
              <a:rPr lang="tr-TR" dirty="0" smtClean="0"/>
              <a:t>İlimizde, YGS-LYS sınavına yönelik analizler yaparak öğrenci başarı durumlarını gözlemlemek , ileriye dönük eksikliklerle ilgili önlem almak, başarı çıtamızı yükseltmek için yol haritası çizmek.</a:t>
            </a:r>
          </a:p>
          <a:p>
            <a:pPr marL="0" indent="0">
              <a:buNone/>
            </a:pPr>
            <a:r>
              <a:rPr lang="tr-TR" dirty="0" smtClean="0"/>
              <a:t>Yapılacak Çalışmalar:</a:t>
            </a:r>
          </a:p>
          <a:p>
            <a:pPr marL="514350" indent="-514350">
              <a:buAutoNum type="arabicPeriod"/>
            </a:pPr>
            <a:r>
              <a:rPr lang="tr-TR" dirty="0" smtClean="0"/>
              <a:t>Okullarımızda sınav sonucundaki başarı durumlarını gösteren panolar oluşturulması,</a:t>
            </a:r>
          </a:p>
          <a:p>
            <a:pPr marL="514350" indent="-514350">
              <a:buAutoNum type="arabicPeriod"/>
            </a:pPr>
            <a:r>
              <a:rPr lang="tr-TR" dirty="0" smtClean="0"/>
              <a:t>İlçe düzeyinde başarı sağlayan öğrencilerin ve öğretmenlerinin il Milli Eğitim Müdürlüğü aracılığıyla ödüllendirilmeleri sağlanacaktır.</a:t>
            </a:r>
          </a:p>
          <a:p>
            <a:pPr marL="0" indent="0">
              <a:buFont typeface="Arial" panose="020B0604020202020204" pitchFamily="34" charset="0"/>
              <a:buNone/>
            </a:pPr>
            <a:endParaRPr lang="tr-TR" dirty="0" smtClean="0"/>
          </a:p>
          <a:p>
            <a:pPr marL="0" indent="0">
              <a:buFont typeface="Arial" panose="020B0604020202020204" pitchFamily="34" charset="0"/>
              <a:buNone/>
            </a:pPr>
            <a:endParaRPr lang="tr-TR" dirty="0"/>
          </a:p>
        </p:txBody>
      </p:sp>
    </p:spTree>
    <p:extLst>
      <p:ext uri="{BB962C8B-B14F-4D97-AF65-F5344CB8AC3E}">
        <p14:creationId xmlns:p14="http://schemas.microsoft.com/office/powerpoint/2010/main" val="133588645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txBox="1">
            <a:spLocks/>
          </p:cNvSpPr>
          <p:nvPr/>
        </p:nvSpPr>
        <p:spPr>
          <a:xfrm>
            <a:off x="625511" y="617638"/>
            <a:ext cx="10515600" cy="5717847"/>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u="sng" dirty="0" smtClean="0"/>
              <a:t> </a:t>
            </a:r>
            <a:r>
              <a:rPr lang="tr-TR" b="1" u="sng" dirty="0" smtClean="0"/>
              <a:t>3.ADIM:DESTEKLEME VE YETİŞTİRME KURSLARININ DENETLENMESİ VE REHBERLİK HİZMETLERİ</a:t>
            </a:r>
          </a:p>
          <a:p>
            <a:pPr marL="0" indent="0">
              <a:buFont typeface="Arial" panose="020B0604020202020204" pitchFamily="34" charset="0"/>
              <a:buNone/>
            </a:pPr>
            <a:r>
              <a:rPr lang="tr-TR" u="sng" dirty="0" smtClean="0"/>
              <a:t>HEDEF</a:t>
            </a:r>
            <a:r>
              <a:rPr lang="tr-TR" dirty="0" smtClean="0"/>
              <a:t>: 2016-2017 Eğitim Öğretim yılında okullarımızda ve Halk Eğitim Merkezlerinde düzenlenecek olan Destekleme ve Yetiştirme Kurslarına yönelik stratejiden sorumlu şube müdürü, ARGE birimi ve ilçelerimizde kurslardan sorumlu şube müdürleriyle,eksiklikleri yerinde tespit ederek bu eksiklikleri gidermeye yönelik önlem almak,ilçelerimizde şube müdürleriyle koordineli olarak bu kursların denetlenmesi ve doğru şekilde planlanmasını sağlamak amaçlanmaktadır.</a:t>
            </a:r>
          </a:p>
          <a:p>
            <a:pPr marL="0" indent="0">
              <a:buNone/>
            </a:pPr>
            <a:r>
              <a:rPr lang="tr-TR" dirty="0" smtClean="0"/>
              <a:t>Yapılacak Çalışmalar:</a:t>
            </a:r>
          </a:p>
          <a:p>
            <a:pPr marL="514350" indent="-514350">
              <a:buFont typeface="Arial" panose="020B0604020202020204" pitchFamily="34" charset="0"/>
              <a:buAutoNum type="arabicPeriod"/>
            </a:pPr>
            <a:r>
              <a:rPr lang="tr-TR" dirty="0" smtClean="0"/>
              <a:t>Kurslarla ilgili öğrenci bilgileri, ders programları, öğretmen girişleri zamanında sisteme işlenecektir.</a:t>
            </a:r>
          </a:p>
          <a:p>
            <a:pPr marL="514350" indent="-514350">
              <a:buFont typeface="Arial" panose="020B0604020202020204" pitchFamily="34" charset="0"/>
              <a:buAutoNum type="arabicPeriod"/>
            </a:pPr>
            <a:r>
              <a:rPr lang="tr-TR" dirty="0" smtClean="0"/>
              <a:t>İlçemizde Şube Müdür tarafından bir denetleme kurulu oluşturulacak</a:t>
            </a:r>
            <a:r>
              <a:rPr lang="tr-TR" dirty="0"/>
              <a:t> </a:t>
            </a:r>
            <a:r>
              <a:rPr lang="tr-TR" dirty="0" smtClean="0"/>
              <a:t>ve kursların denetimi sağlanacaktır.</a:t>
            </a:r>
          </a:p>
          <a:p>
            <a:pPr marL="514350" indent="-514350">
              <a:buFont typeface="Arial" panose="020B0604020202020204" pitchFamily="34" charset="0"/>
              <a:buAutoNum type="arabicPeriod"/>
            </a:pPr>
            <a:r>
              <a:rPr lang="tr-TR" dirty="0" smtClean="0"/>
              <a:t>Destekleme ve Yetiştirme Kursları için uygun aralıklarla okul müdürleri ve kurslarda görev alan öğretmenlerin koordine ettiği deneme sınavlarının yapılması için çalışmalar gerçekleştirilecektir.</a:t>
            </a:r>
          </a:p>
          <a:p>
            <a:pPr marL="514350" indent="-514350">
              <a:buFont typeface="Arial" panose="020B0604020202020204" pitchFamily="34" charset="0"/>
              <a:buAutoNum type="arabicPeriod"/>
            </a:pPr>
            <a:r>
              <a:rPr lang="tr-TR" dirty="0" smtClean="0"/>
              <a:t>EBA </a:t>
            </a:r>
            <a:r>
              <a:rPr lang="tr-TR" dirty="0" err="1" smtClean="0"/>
              <a:t>portalının</a:t>
            </a:r>
            <a:r>
              <a:rPr lang="tr-TR" dirty="0" smtClean="0"/>
              <a:t> aktif bir şekilde kullanılması için tanıtımlar yapılacaktır.</a:t>
            </a:r>
          </a:p>
        </p:txBody>
      </p:sp>
    </p:spTree>
    <p:extLst>
      <p:ext uri="{BB962C8B-B14F-4D97-AF65-F5344CB8AC3E}">
        <p14:creationId xmlns:p14="http://schemas.microsoft.com/office/powerpoint/2010/main" val="133588645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627184" y="422031"/>
            <a:ext cx="10978661" cy="601795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u="sng" dirty="0" smtClean="0"/>
              <a:t> </a:t>
            </a:r>
            <a:r>
              <a:rPr lang="tr-TR" b="1" u="sng" dirty="0" smtClean="0"/>
              <a:t>4.ADIM:KARİYER PLANLAMA VE DESTEK HİZMETLERİNİN SAĞLANMASI</a:t>
            </a:r>
          </a:p>
          <a:p>
            <a:pPr marL="0" indent="0">
              <a:buFont typeface="Arial" panose="020B0604020202020204" pitchFamily="34" charset="0"/>
              <a:buNone/>
            </a:pPr>
            <a:r>
              <a:rPr lang="tr-TR" u="sng" dirty="0" smtClean="0"/>
              <a:t>HEDEF</a:t>
            </a:r>
            <a:r>
              <a:rPr lang="tr-TR" dirty="0" smtClean="0"/>
              <a:t>: 21.Yyda teknolojin ve sanayileşmenin gelişmesiyle birlikte kişilerin ilgi, yetenek ve ihtiyaçları doğrultusunda kariyerlerini planlamak elzem bir iş olmuştur. Bu sebeple bu adımda ortaokul ve lise öğrencilerine yönelik rehberlik çalışmaları yaparak öğrencilerin doğru kariyer planlamalarına yardımcı olmak amaçlanmaktadır.</a:t>
            </a:r>
          </a:p>
          <a:p>
            <a:pPr marL="0" indent="0">
              <a:buNone/>
            </a:pPr>
            <a:r>
              <a:rPr lang="tr-TR" b="1" dirty="0" smtClean="0">
                <a:solidFill>
                  <a:srgbClr val="FF0000"/>
                </a:solidFill>
              </a:rPr>
              <a:t>Yapılacak Çalışmalar: </a:t>
            </a:r>
          </a:p>
          <a:p>
            <a:pPr marL="514350" indent="-514350">
              <a:buAutoNum type="alphaUcParenR"/>
            </a:pPr>
            <a:r>
              <a:rPr lang="tr-TR" dirty="0" smtClean="0"/>
              <a:t>Okullarımızda okul idaresi ve rehberlik servisleri koordineli biçimde çalışarak kariyer günleri etkinliklerinin yapılması sağlanacaktır. </a:t>
            </a:r>
          </a:p>
          <a:p>
            <a:pPr marL="514350" indent="-514350">
              <a:buNone/>
            </a:pPr>
            <a:r>
              <a:rPr lang="tr-TR" dirty="0" smtClean="0"/>
              <a:t>B)  Okullarımızda okul idaresi ve rehberlik servislerinin düzenleyecekleri kariyer günlerine müdürlüğümüz bünyesinde katılım sağlanacaktır. </a:t>
            </a:r>
          </a:p>
          <a:p>
            <a:pPr marL="514350" indent="-514350">
              <a:buNone/>
            </a:pPr>
            <a:r>
              <a:rPr lang="tr-TR" dirty="0" smtClean="0"/>
              <a:t>C) Her öğrenciye eşit düzeyde kariyer danışmanlık hizmetinin sağlanması için rehberlik servisleriyle görüşmeler gerçekleştirilecektir. </a:t>
            </a:r>
          </a:p>
          <a:p>
            <a:pPr marL="514350" indent="-514350">
              <a:buNone/>
            </a:pPr>
            <a:r>
              <a:rPr lang="tr-TR" dirty="0" smtClean="0"/>
              <a:t>D) İlimizde eğitim gören ortaokul öğrencilerimize yönelik lise müdürlerimiz ortaokullara bir planlama dahilinde davet edilecek ve kendi okullarıyla ilgili bir brifing sunmaları sağlanacaktır. </a:t>
            </a:r>
          </a:p>
          <a:p>
            <a:pPr marL="0" indent="0">
              <a:buFont typeface="Arial" panose="020B0604020202020204" pitchFamily="34" charset="0"/>
              <a:buNone/>
            </a:pPr>
            <a:endParaRPr lang="tr-TR" dirty="0"/>
          </a:p>
        </p:txBody>
      </p:sp>
    </p:spTree>
    <p:extLst>
      <p:ext uri="{BB962C8B-B14F-4D97-AF65-F5344CB8AC3E}">
        <p14:creationId xmlns:p14="http://schemas.microsoft.com/office/powerpoint/2010/main" val="168181576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txBox="1">
            <a:spLocks/>
          </p:cNvSpPr>
          <p:nvPr/>
        </p:nvSpPr>
        <p:spPr>
          <a:xfrm>
            <a:off x="614121" y="431075"/>
            <a:ext cx="10978661" cy="616566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u="sng" dirty="0" smtClean="0"/>
              <a:t> </a:t>
            </a:r>
            <a:r>
              <a:rPr lang="tr-TR" b="1" u="sng" dirty="0" smtClean="0"/>
              <a:t>5.ADIM:MEZUNLARIMIZLA BULUŞUYORUZ VE MEZUNLARIMIZI TAKİP EDİYORUZ</a:t>
            </a:r>
          </a:p>
          <a:p>
            <a:pPr marL="0" indent="0">
              <a:buFont typeface="Arial" panose="020B0604020202020204" pitchFamily="34" charset="0"/>
              <a:buNone/>
            </a:pPr>
            <a:r>
              <a:rPr lang="tr-TR" u="sng" dirty="0" smtClean="0"/>
              <a:t>HEDEF</a:t>
            </a:r>
            <a:r>
              <a:rPr lang="tr-TR" dirty="0" smtClean="0"/>
              <a:t>: İlimiz genelindeki ortaöğretim kurumlarımız içerisinde her kurumumuzun kendi bünyesinden daha önce mezun olup iyi bir kariyer sahibi, belli bir alanda uzmanlaşmış mezunlar okullara davet edilecek ve daha önce yaşamış oldukları tecrübeleri öğrencilerle paylaşması, öğrencilerde farkındalık yaratması ve başarı için örnek teşkil etmesi hedeflenmektedir.</a:t>
            </a:r>
          </a:p>
          <a:p>
            <a:pPr marL="0" indent="0">
              <a:buNone/>
            </a:pPr>
            <a:r>
              <a:rPr lang="tr-TR" b="1" dirty="0" smtClean="0"/>
              <a:t>Yapılacak Çalışmalar: </a:t>
            </a:r>
          </a:p>
          <a:p>
            <a:pPr marL="514350" indent="-514350">
              <a:buAutoNum type="alphaUcParenR"/>
            </a:pPr>
            <a:r>
              <a:rPr lang="tr-TR" dirty="0" smtClean="0"/>
              <a:t>Okul idareleri okullarında eğitim görmüş ve belirli bir sahada uzmanlaşmış iyi bir kariyere sahip olan mezun öğrencilerini devamlı ve sistemli bir şekilde takip edecektir. </a:t>
            </a:r>
          </a:p>
          <a:p>
            <a:pPr marL="514350" indent="-514350">
              <a:buNone/>
            </a:pPr>
            <a:r>
              <a:rPr lang="tr-TR" dirty="0" smtClean="0"/>
              <a:t>B) Okul idareleri ve rehber öğretmenler okullardan mezun olan iyi kariyere sahip sistemli olarak hâlihazırda takip ettikleri kişilerden davet edilmeye uygun olanları tespit edecektir.</a:t>
            </a:r>
          </a:p>
          <a:p>
            <a:pPr marL="514350" indent="-514350">
              <a:buNone/>
            </a:pPr>
            <a:r>
              <a:rPr lang="tr-TR" dirty="0" smtClean="0"/>
              <a:t>C) Bu kişilerden koşulları uygun olanlarla iletişim kurarak uygun bir zamanda okula davet edilmeleri sağlanacaktır. </a:t>
            </a:r>
          </a:p>
          <a:p>
            <a:pPr marL="514350" indent="-514350">
              <a:buNone/>
            </a:pPr>
            <a:r>
              <a:rPr lang="tr-TR" dirty="0" smtClean="0"/>
              <a:t>D) Okullarda gerekli duyurunun ve organizasyonun yapılmasından okul rehber öğretmenleri sorumlu olacaktır. </a:t>
            </a:r>
          </a:p>
          <a:p>
            <a:pPr marL="514350" indent="-514350">
              <a:buNone/>
            </a:pPr>
            <a:r>
              <a:rPr lang="tr-TR" dirty="0" smtClean="0"/>
              <a:t>E) Okul idareleri tarafından panele katılan mezuna plaket verilmesi sağlanacaktır.</a:t>
            </a:r>
            <a:endParaRPr lang="tr-TR" dirty="0"/>
          </a:p>
        </p:txBody>
      </p:sp>
    </p:spTree>
    <p:extLst>
      <p:ext uri="{BB962C8B-B14F-4D97-AF65-F5344CB8AC3E}">
        <p14:creationId xmlns:p14="http://schemas.microsoft.com/office/powerpoint/2010/main" val="168181576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756139" y="442302"/>
            <a:ext cx="10515600" cy="591930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u="sng" dirty="0" smtClean="0"/>
              <a:t> </a:t>
            </a:r>
            <a:r>
              <a:rPr lang="tr-TR" b="1" u="sng" dirty="0" smtClean="0"/>
              <a:t>6.ADIM:STRES VE KAYGIYI YENİYORUZ</a:t>
            </a:r>
          </a:p>
          <a:p>
            <a:pPr marL="0" indent="0">
              <a:buFont typeface="Arial" panose="020B0604020202020204" pitchFamily="34" charset="0"/>
              <a:buNone/>
            </a:pPr>
            <a:r>
              <a:rPr lang="tr-TR" u="sng" dirty="0" smtClean="0"/>
              <a:t>HEDEF: </a:t>
            </a:r>
            <a:r>
              <a:rPr lang="tr-TR" dirty="0" smtClean="0"/>
              <a:t>Öğrencilerin sınavlardan kaynaklı stres ve kaygı düzeylerini azaltmak, onlara yönelmek istedikleri bölümler için yapmaları gerekenleri net bir şekilde ifade ederek kendilerine çalışma stratejisi hazırlayabilecek düzeyde bilgi sahibi olmalarına yardımcı olmak.</a:t>
            </a:r>
          </a:p>
          <a:p>
            <a:pPr marL="0" indent="0">
              <a:buNone/>
            </a:pPr>
            <a:r>
              <a:rPr lang="tr-TR" b="1" dirty="0" smtClean="0"/>
              <a:t>Yapılacak Çalışmalar: </a:t>
            </a:r>
          </a:p>
          <a:p>
            <a:pPr marL="514350" indent="-514350">
              <a:buAutoNum type="alphaUcParenR"/>
            </a:pPr>
            <a:r>
              <a:rPr lang="tr-TR" dirty="0" smtClean="0"/>
              <a:t>İlimiz genelindeki ilköğretim ve ortaöğretim son sınıf öğrencilerine yönelik okullar bünyesinde rehber öğretmenler tarafından sınavlara yönelik etkili ve verimli ders çalışma, stres ve kaygıyla başa çıkma konularında seminerler düzenlenecektir. </a:t>
            </a:r>
          </a:p>
          <a:p>
            <a:pPr marL="514350" indent="-514350">
              <a:buNone/>
            </a:pPr>
            <a:r>
              <a:rPr lang="tr-TR" dirty="0" smtClean="0"/>
              <a:t>B) Okul düzeyinde idareciler ve rehber öğretmenler koordinasyonunda bir çalışma takvimi düzenlenecek, sınavlardan önce (TEOG-LYS) her bir öğrenci bu seminerden faydalanmış olacak şekilde ayarlanacaktır. </a:t>
            </a:r>
          </a:p>
          <a:p>
            <a:pPr marL="514350" indent="-514350">
              <a:buNone/>
            </a:pPr>
            <a:r>
              <a:rPr lang="tr-TR" dirty="0" smtClean="0"/>
              <a:t>C) Seminer sunumunda kullanılan slayt gösterileri 2017 Mayıs ayında iş takvimiyle birlikte raporlaştırılarak İl Milli Eğitim Müdürlüğümüz bünyesinde bulunan AR-GE birimine ulaştırılacaktır. </a:t>
            </a:r>
          </a:p>
          <a:p>
            <a:pPr marL="0" indent="0">
              <a:buFont typeface="Arial" panose="020B0604020202020204" pitchFamily="34" charset="0"/>
              <a:buNone/>
            </a:pPr>
            <a:endParaRPr lang="tr-TR" dirty="0"/>
          </a:p>
        </p:txBody>
      </p:sp>
    </p:spTree>
    <p:extLst>
      <p:ext uri="{BB962C8B-B14F-4D97-AF65-F5344CB8AC3E}">
        <p14:creationId xmlns:p14="http://schemas.microsoft.com/office/powerpoint/2010/main" val="63031404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txBox="1">
            <a:spLocks/>
          </p:cNvSpPr>
          <p:nvPr/>
        </p:nvSpPr>
        <p:spPr>
          <a:xfrm>
            <a:off x="756139" y="498573"/>
            <a:ext cx="10515600" cy="605898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u="sng" dirty="0" smtClean="0"/>
              <a:t> </a:t>
            </a:r>
            <a:r>
              <a:rPr lang="tr-TR" b="1" u="sng" dirty="0" smtClean="0"/>
              <a:t>7.ADIM:ŞİDDET DEĞİL SEVGİ TOHUMLARI EKİYORUZ</a:t>
            </a:r>
          </a:p>
          <a:p>
            <a:pPr marL="0" indent="0">
              <a:buFont typeface="Arial" panose="020B0604020202020204" pitchFamily="34" charset="0"/>
              <a:buNone/>
            </a:pPr>
            <a:r>
              <a:rPr lang="tr-TR" u="sng" dirty="0" smtClean="0"/>
              <a:t>HEDEF: </a:t>
            </a:r>
            <a:r>
              <a:rPr lang="tr-TR" dirty="0" smtClean="0"/>
              <a:t>Toplumda artan şiddet olaylarını azaltmak için okullarda eğitim gören öğrenciler ve velilerde </a:t>
            </a:r>
            <a:r>
              <a:rPr lang="tr-TR" dirty="0" err="1" smtClean="0"/>
              <a:t>farkındalık</a:t>
            </a:r>
            <a:r>
              <a:rPr lang="tr-TR" dirty="0" smtClean="0"/>
              <a:t> yaratmak.</a:t>
            </a:r>
          </a:p>
          <a:p>
            <a:pPr marL="0" indent="0">
              <a:buNone/>
            </a:pPr>
            <a:r>
              <a:rPr lang="tr-TR" b="1" dirty="0" smtClean="0"/>
              <a:t>Yapılacak Çalışmalar: </a:t>
            </a:r>
          </a:p>
          <a:p>
            <a:pPr marL="514350" indent="-514350">
              <a:buAutoNum type="alphaUcParenR"/>
            </a:pPr>
            <a:r>
              <a:rPr lang="tr-TR" dirty="0" smtClean="0"/>
              <a:t>İllimizde bulunan ilkokul, ortaokul ve lise düzeyindeki bütün okullarda idareciler ve rehber öğretmenler eşliğinde şiddeti önleme başlığı altında bilgilendirme toplantıları yapılacaktır. </a:t>
            </a:r>
          </a:p>
          <a:p>
            <a:pPr marL="514350" indent="-514350">
              <a:buNone/>
            </a:pPr>
            <a:r>
              <a:rPr lang="tr-TR" dirty="0" smtClean="0"/>
              <a:t>B) Katılımın en yüksek düzeyde olması için koordinasyon okul müdürleri başkanlığında rehber öğretmenler tarafından yapılacaktır. Okulda veli sayısının fazla olması durumunda iki ayrı grup olarak yapılacaktır. </a:t>
            </a:r>
          </a:p>
          <a:p>
            <a:pPr marL="514350" indent="-514350">
              <a:buNone/>
            </a:pPr>
            <a:r>
              <a:rPr lang="tr-TR" dirty="0" smtClean="0"/>
              <a:t>C) Bilgilendirme rehber öğretmen veya gönüllü başka bir öğretmen tarafından gerçekleştirilecektir. </a:t>
            </a:r>
          </a:p>
          <a:p>
            <a:pPr marL="514350" indent="-514350">
              <a:buNone/>
            </a:pPr>
            <a:r>
              <a:rPr lang="tr-TR" dirty="0" smtClean="0"/>
              <a:t>) Sunum slayt, video veya örnek canlandırmalarla desteklenecektir. </a:t>
            </a:r>
          </a:p>
          <a:p>
            <a:pPr marL="514350" indent="-514350">
              <a:buNone/>
            </a:pPr>
            <a:r>
              <a:rPr lang="tr-TR" dirty="0" smtClean="0"/>
              <a:t>E) Etkinliğin fotoğrafları en geç 2017 yılının Mayıs ayında okulların kendi web sitelerine konulacaktır.</a:t>
            </a:r>
          </a:p>
          <a:p>
            <a:pPr marL="0" indent="0">
              <a:buFont typeface="Arial" panose="020B0604020202020204" pitchFamily="34" charset="0"/>
              <a:buNone/>
            </a:pPr>
            <a:endParaRPr lang="tr-TR" dirty="0"/>
          </a:p>
        </p:txBody>
      </p:sp>
    </p:spTree>
    <p:extLst>
      <p:ext uri="{BB962C8B-B14F-4D97-AF65-F5344CB8AC3E}">
        <p14:creationId xmlns:p14="http://schemas.microsoft.com/office/powerpoint/2010/main" val="63031404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838200" y="365125"/>
            <a:ext cx="11002108" cy="1325563"/>
          </a:xfrm>
        </p:spPr>
        <p:txBody>
          <a:bodyPr>
            <a:normAutofit fontScale="90000"/>
          </a:bodyPr>
          <a:lstStyle/>
          <a:p>
            <a:pPr algn="ctr"/>
            <a:r>
              <a:rPr lang="tr-TR" sz="4800" b="1" dirty="0" smtClean="0">
                <a:latin typeface="321impact" panose="02000000000000000000" pitchFamily="2" charset="0"/>
              </a:rPr>
              <a:t>BAŞLIK 3</a:t>
            </a:r>
            <a:r>
              <a:rPr lang="tr-TR" b="1" dirty="0" smtClean="0">
                <a:latin typeface="321impact" panose="02000000000000000000" pitchFamily="2" charset="0"/>
              </a:rPr>
              <a:t/>
            </a:r>
            <a:br>
              <a:rPr lang="tr-TR" b="1" dirty="0" smtClean="0">
                <a:latin typeface="321impact" panose="02000000000000000000" pitchFamily="2" charset="0"/>
              </a:rPr>
            </a:br>
            <a:r>
              <a:rPr lang="tr-TR" sz="3600" b="1" dirty="0" smtClean="0">
                <a:latin typeface="321impact" panose="02000000000000000000" pitchFamily="2" charset="0"/>
              </a:rPr>
              <a:t>«</a:t>
            </a:r>
            <a:r>
              <a:rPr lang="tr-TR" sz="3100" b="1" dirty="0" smtClean="0">
                <a:latin typeface="321impact" panose="02000000000000000000" pitchFamily="2" charset="0"/>
              </a:rPr>
              <a:t>İLİMİZDE YAPILACAK SOSYAL,KÜLTÜREL VE SPORTİF FAALİYETLER</a:t>
            </a:r>
            <a:r>
              <a:rPr lang="tr-TR" sz="3600" b="1" dirty="0" smtClean="0">
                <a:latin typeface="321impact" panose="02000000000000000000" pitchFamily="2" charset="0"/>
              </a:rPr>
              <a:t>»</a:t>
            </a:r>
            <a:endParaRPr lang="tr-TR" sz="3600" b="1" dirty="0">
              <a:latin typeface="321impact" panose="02000000000000000000" pitchFamily="2" charset="0"/>
            </a:endParaRPr>
          </a:p>
        </p:txBody>
      </p:sp>
      <p:sp>
        <p:nvSpPr>
          <p:cNvPr id="5" name="İçerik Yer Tutucusu 2"/>
          <p:cNvSpPr>
            <a:spLocks noGrp="1"/>
          </p:cNvSpPr>
          <p:nvPr>
            <p:ph idx="1"/>
          </p:nvPr>
        </p:nvSpPr>
        <p:spPr>
          <a:xfrm>
            <a:off x="655320" y="1681933"/>
            <a:ext cx="10515600" cy="4366169"/>
          </a:xfrm>
        </p:spPr>
        <p:txBody>
          <a:bodyPr>
            <a:normAutofit fontScale="70000" lnSpcReduction="20000"/>
          </a:bodyPr>
          <a:lstStyle/>
          <a:p>
            <a:pPr marL="0" indent="0">
              <a:buNone/>
            </a:pPr>
            <a:r>
              <a:rPr lang="tr-TR" u="sng" dirty="0"/>
              <a:t> </a:t>
            </a:r>
            <a:r>
              <a:rPr lang="tr-TR" b="1" u="sng" dirty="0" smtClean="0"/>
              <a:t>1.ADIM:FUTBOL BİZİM İŞİMİZ</a:t>
            </a:r>
          </a:p>
          <a:p>
            <a:pPr marL="0" indent="0">
              <a:buNone/>
            </a:pPr>
            <a:r>
              <a:rPr lang="tr-TR" u="sng" dirty="0" smtClean="0"/>
              <a:t>HEDEF:</a:t>
            </a:r>
            <a:r>
              <a:rPr lang="tr-TR" dirty="0"/>
              <a:t> </a:t>
            </a:r>
            <a:r>
              <a:rPr lang="tr-TR" dirty="0" smtClean="0"/>
              <a:t>Öğrencilerin bireysel yeteneklerini fark etmelerini sağlama, bedensel ve zihinsel gelişimlerine katkıda bulunmak, takım çalışmasını ve işbirliğini özendirmek</a:t>
            </a:r>
          </a:p>
          <a:p>
            <a:pPr marL="0" indent="0">
              <a:buNone/>
            </a:pPr>
            <a:r>
              <a:rPr lang="tr-TR" b="1" dirty="0" smtClean="0"/>
              <a:t>Yapılacak Çalışmalar: </a:t>
            </a:r>
          </a:p>
          <a:p>
            <a:pPr marL="514350" indent="-514350">
              <a:buAutoNum type="alphaUcParenR"/>
            </a:pPr>
            <a:r>
              <a:rPr lang="tr-TR" dirty="0" smtClean="0"/>
              <a:t>Ortaokul ve lise düzeyinde futbol turnuvası için okul müdürlükleri ve okul beden eğitimi öğretmeni veya öğretmenleri tarafından bir takım oluşturulacaktır. </a:t>
            </a:r>
          </a:p>
          <a:p>
            <a:pPr marL="514350" indent="-514350">
              <a:buNone/>
            </a:pPr>
            <a:r>
              <a:rPr lang="tr-TR" dirty="0" smtClean="0"/>
              <a:t>B) Tüm ilçelerde ortaokullar kendi aralarında, liseler kendi aralarında eleme usulüne göre maç yapacaktır. </a:t>
            </a:r>
          </a:p>
          <a:p>
            <a:pPr marL="514350" indent="-514350">
              <a:buNone/>
            </a:pPr>
            <a:r>
              <a:rPr lang="tr-TR" dirty="0" smtClean="0"/>
              <a:t>C) Oluşturulan takımlara ait listeler İlçe Milli Eğitim Müdürlüklerine ulaştırılacaktır. </a:t>
            </a:r>
          </a:p>
          <a:p>
            <a:pPr marL="514350" indent="-514350">
              <a:buNone/>
            </a:pPr>
            <a:r>
              <a:rPr lang="tr-TR" dirty="0" smtClean="0"/>
              <a:t>D) Oluşturulan takımlar arasındaki fikstür çekimi ve halı sahanın tertibinden ilgili İlçe Şube Müdürü ve İlçe Milli Eğitim Müdürlüğünün belirleyeceği üç (3) Beden Eğitimi Öğretmeni sorumlu olacaktır. </a:t>
            </a:r>
          </a:p>
          <a:p>
            <a:pPr marL="514350" indent="-514350">
              <a:buNone/>
            </a:pPr>
            <a:r>
              <a:rPr lang="tr-TR" dirty="0" smtClean="0"/>
              <a:t>E) İlçelerdeki turnuva sonunda birinci ve ikinci olan takımlara İlçe Milli Eğitim Müdürlükleri tarafından ödüller verilecektir. </a:t>
            </a:r>
          </a:p>
          <a:p>
            <a:pPr marL="514350" indent="-514350">
              <a:buNone/>
            </a:pPr>
            <a:r>
              <a:rPr lang="tr-TR" dirty="0" smtClean="0"/>
              <a:t>F) İl Finalinde birinci olan takıma 400 TL, ikinci olan takıma ise 200 TL’lik para ödülü verilecektir.</a:t>
            </a:r>
            <a:endParaRPr lang="tr-TR" dirty="0"/>
          </a:p>
        </p:txBody>
      </p:sp>
    </p:spTree>
    <p:extLst>
      <p:ext uri="{BB962C8B-B14F-4D97-AF65-F5344CB8AC3E}">
        <p14:creationId xmlns:p14="http://schemas.microsoft.com/office/powerpoint/2010/main" val="11285686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15600" cy="1627798"/>
          </a:xfrm>
        </p:spPr>
        <p:txBody>
          <a:bodyPr>
            <a:normAutofit/>
          </a:bodyPr>
          <a:lstStyle/>
          <a:p>
            <a:r>
              <a:rPr lang="tr-TR" sz="4800" dirty="0" smtClean="0">
                <a:latin typeface="321impact" panose="02000000000000000000" pitchFamily="2" charset="0"/>
              </a:rPr>
              <a:t>AMAÇ</a:t>
            </a:r>
            <a:endParaRPr lang="tr-TR" sz="4800" dirty="0">
              <a:latin typeface="321impact" panose="02000000000000000000" pitchFamily="2" charset="0"/>
            </a:endParaRPr>
          </a:p>
        </p:txBody>
      </p:sp>
      <p:sp>
        <p:nvSpPr>
          <p:cNvPr id="3" name="İçerik Yer Tutucusu 2"/>
          <p:cNvSpPr>
            <a:spLocks noGrp="1"/>
          </p:cNvSpPr>
          <p:nvPr>
            <p:ph idx="1"/>
          </p:nvPr>
        </p:nvSpPr>
        <p:spPr>
          <a:xfrm>
            <a:off x="838200" y="1242646"/>
            <a:ext cx="10515600" cy="2157046"/>
          </a:xfrm>
        </p:spPr>
        <p:txBody>
          <a:bodyPr/>
          <a:lstStyle/>
          <a:p>
            <a:r>
              <a:rPr lang="tr-TR" dirty="0" smtClean="0"/>
              <a:t>Mardin ilindeki anaokulu, ilkokul,ortaokul ve lise öğrencilerinin sağlıklı bir kişiliğin temel taşlarını oluşturan Toplumsal Değerler konusunda , Akademik Başarının Arttırılmasına yönelik yapılacak çalışmalarda, Sosyal Kültürel ve Sportif Faaliyetlerde, Kitap Okuma Alışkanlığı </a:t>
            </a:r>
            <a:r>
              <a:rPr lang="tr-TR" dirty="0"/>
              <a:t>k</a:t>
            </a:r>
            <a:r>
              <a:rPr lang="tr-TR" dirty="0" smtClean="0"/>
              <a:t>onusunda </a:t>
            </a:r>
            <a:r>
              <a:rPr lang="tr-TR" dirty="0"/>
              <a:t>f</a:t>
            </a:r>
            <a:r>
              <a:rPr lang="tr-TR" dirty="0" smtClean="0"/>
              <a:t>arkındalık düzeylerini arttırmak.</a:t>
            </a:r>
            <a:endParaRPr lang="tr-TR" dirty="0"/>
          </a:p>
        </p:txBody>
      </p:sp>
      <p:sp>
        <p:nvSpPr>
          <p:cNvPr id="4" name="Unvan 1"/>
          <p:cNvSpPr txBox="1">
            <a:spLocks/>
          </p:cNvSpPr>
          <p:nvPr/>
        </p:nvSpPr>
        <p:spPr>
          <a:xfrm>
            <a:off x="838200" y="304971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800" smtClean="0">
                <a:latin typeface="321impact" panose="02000000000000000000" pitchFamily="2" charset="0"/>
              </a:rPr>
              <a:t>KAPSAM</a:t>
            </a:r>
            <a:endParaRPr lang="tr-TR" sz="4800" dirty="0">
              <a:latin typeface="321impact" panose="02000000000000000000" pitchFamily="2" charset="0"/>
            </a:endParaRPr>
          </a:p>
        </p:txBody>
      </p:sp>
      <p:sp>
        <p:nvSpPr>
          <p:cNvPr id="5" name="İçerik Yer Tutucusu 2"/>
          <p:cNvSpPr txBox="1">
            <a:spLocks/>
          </p:cNvSpPr>
          <p:nvPr/>
        </p:nvSpPr>
        <p:spPr>
          <a:xfrm>
            <a:off x="838200" y="409990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mtClean="0"/>
              <a:t>Bu yönerge Mardin İlindeki tüm resmi ve özel okul öncesi, ilköğretim ve ortaöğretim okul/kurumlardaki öğrencilere olumlu tutum ve davranış kazandırma amacıyla yapılan çalışmalarda İl/İlçe Mili Eğitim Müdürlüğü, İl AR-GE birimi, Okul Müdürlükleri ve öğretmenlerin yapacağı işlerle ilgili usul, esas ve çalışmaları kapsar.</a:t>
            </a:r>
          </a:p>
          <a:p>
            <a:pPr marL="0" indent="0">
              <a:buFont typeface="Arial" panose="020B0604020202020204" pitchFamily="34" charset="0"/>
              <a:buNone/>
            </a:pPr>
            <a:endParaRPr lang="tr-TR" dirty="0"/>
          </a:p>
        </p:txBody>
      </p:sp>
    </p:spTree>
    <p:extLst>
      <p:ext uri="{BB962C8B-B14F-4D97-AF65-F5344CB8AC3E}">
        <p14:creationId xmlns:p14="http://schemas.microsoft.com/office/powerpoint/2010/main" val="178270962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2"/>
          <p:cNvSpPr txBox="1">
            <a:spLocks/>
          </p:cNvSpPr>
          <p:nvPr/>
        </p:nvSpPr>
        <p:spPr>
          <a:xfrm>
            <a:off x="576943" y="464903"/>
            <a:ext cx="10515600" cy="543950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u="sng" dirty="0" smtClean="0"/>
              <a:t> </a:t>
            </a:r>
            <a:r>
              <a:rPr lang="tr-TR" b="1" u="sng" dirty="0" smtClean="0"/>
              <a:t>2.ADIM:MÜNAZARA YARIŞMASI</a:t>
            </a:r>
          </a:p>
          <a:p>
            <a:pPr marL="0" indent="0">
              <a:buFont typeface="Arial" panose="020B0604020202020204" pitchFamily="34" charset="0"/>
              <a:buNone/>
            </a:pPr>
            <a:r>
              <a:rPr lang="tr-TR" u="sng" dirty="0" smtClean="0"/>
              <a:t>HEDEF: </a:t>
            </a:r>
            <a:r>
              <a:rPr lang="tr-TR" dirty="0" smtClean="0"/>
              <a:t>Öğrencilerin; kendine güven ve sorumluluk duygularını geliştirmek,toplum içinde kendini ifade edebilme, savunma,fikir üretme ve çözüm bulma yeteneklerinin gelişmesine destek vermek,herhangi bir konuda farklı görüşleri,tezleri,istatistiki bilgilere dayanarak savunmak ve enerjilerini olumlu alanlara yönlendirerek güvenli ortamlar oluşturmak hedeflenmektedir.</a:t>
            </a:r>
          </a:p>
          <a:p>
            <a:pPr marL="0" indent="0">
              <a:buNone/>
            </a:pPr>
            <a:r>
              <a:rPr lang="tr-TR" dirty="0" smtClean="0"/>
              <a:t>Yapılacak Çalışmalar: </a:t>
            </a:r>
          </a:p>
          <a:p>
            <a:pPr marL="514350" indent="-514350">
              <a:buAutoNum type="alphaUcParenR"/>
            </a:pPr>
            <a:r>
              <a:rPr lang="tr-TR" dirty="0" smtClean="0"/>
              <a:t>İlçelerde yapılacak yarışmalarda 1 şube müdürü sorumluluğunda, İlçe Milli Eğitim Müdürlüklerinin belirleyeceği Türkçe ve Türk Dili ve Edebiyatı öğretmenlerinden seçilecek toplamda 5 (beş) jüri üyesi görev alacaktır. </a:t>
            </a:r>
          </a:p>
          <a:p>
            <a:pPr marL="514350" indent="-514350">
              <a:buAutoNum type="alphaUcParenR"/>
            </a:pPr>
            <a:r>
              <a:rPr lang="tr-TR" dirty="0" smtClean="0"/>
              <a:t>B) Önce İlçe Milli Eğitim Müdürlükleri 2017 yılı Nisan ayı içerisinde ilçelerde eğitim veren ortaöğretim kurumları arasında bu yarışmaları tertipleyecekler. </a:t>
            </a:r>
          </a:p>
          <a:p>
            <a:pPr marL="514350" indent="-514350">
              <a:buAutoNum type="alphaUcParenR"/>
            </a:pPr>
            <a:r>
              <a:rPr lang="tr-TR" dirty="0" smtClean="0"/>
              <a:t>İlçelerde birinci olan okullarımız da il finali için 2017 yılının Nisan ayında yarışmaya katılacaklardır. </a:t>
            </a:r>
          </a:p>
          <a:p>
            <a:pPr marL="514350" indent="-514350">
              <a:buNone/>
            </a:pPr>
            <a:r>
              <a:rPr lang="tr-TR" dirty="0" smtClean="0"/>
              <a:t>D) Yarışma sonunda birinci ve ikinci olan okullarımız İl Milli Eğitim Müdürlüğümüz tarafından ödüllendirilecektir. </a:t>
            </a:r>
          </a:p>
          <a:p>
            <a:pPr marL="514350" indent="-514350">
              <a:buNone/>
            </a:pPr>
            <a:r>
              <a:rPr lang="tr-TR" dirty="0" smtClean="0"/>
              <a:t>E) Yarışma ile ilgili duyurular İl Milli Eğitim Müdürlüğünce belirlenecek yarışma komisyonu tarafından yapılacak çalışma sonucu İlçe Milli Eğitim Müdürlüklerine bildirilecektir.</a:t>
            </a:r>
            <a:endParaRPr lang="tr-TR" dirty="0"/>
          </a:p>
        </p:txBody>
      </p:sp>
    </p:spTree>
    <p:extLst>
      <p:ext uri="{BB962C8B-B14F-4D97-AF65-F5344CB8AC3E}">
        <p14:creationId xmlns:p14="http://schemas.microsoft.com/office/powerpoint/2010/main" val="11285686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noGrp="1"/>
          </p:cNvSpPr>
          <p:nvPr>
            <p:ph idx="1"/>
          </p:nvPr>
        </p:nvSpPr>
        <p:spPr>
          <a:xfrm>
            <a:off x="744414" y="465747"/>
            <a:ext cx="10791093" cy="6130996"/>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u="sng" dirty="0" smtClean="0"/>
              <a:t> </a:t>
            </a:r>
            <a:r>
              <a:rPr lang="tr-TR" b="1" u="sng" dirty="0"/>
              <a:t>3</a:t>
            </a:r>
            <a:r>
              <a:rPr lang="tr-TR" b="1" u="sng" dirty="0" smtClean="0"/>
              <a:t>.ADIM:MATEMATİK OLİMPİYATLARI</a:t>
            </a:r>
          </a:p>
          <a:p>
            <a:pPr marL="0" indent="0">
              <a:buFont typeface="Arial" panose="020B0604020202020204" pitchFamily="34" charset="0"/>
              <a:buNone/>
            </a:pPr>
            <a:r>
              <a:rPr lang="tr-TR" u="sng" dirty="0" smtClean="0"/>
              <a:t>HEDEF: </a:t>
            </a:r>
            <a:r>
              <a:rPr lang="tr-TR" dirty="0" smtClean="0"/>
              <a:t>Öğrencilere matematik dersini sevdirmek, öğrencilerin matematiğe ilgi duymalarını sağlamak, var olan ilgilerini arttırmak hedeflenmektedir.</a:t>
            </a:r>
          </a:p>
          <a:p>
            <a:pPr marL="0" indent="0">
              <a:buNone/>
            </a:pPr>
            <a:r>
              <a:rPr lang="tr-TR" b="1" dirty="0" smtClean="0"/>
              <a:t>Yapılacak Çalışmalar: </a:t>
            </a:r>
          </a:p>
          <a:p>
            <a:pPr marL="514350" indent="-514350">
              <a:buAutoNum type="alphaUcParenR"/>
            </a:pPr>
            <a:r>
              <a:rPr lang="tr-TR" dirty="0" smtClean="0"/>
              <a:t>İl genelinde düzenlenecek matematik olimpiyatları için ilçelerimizde 1 şube müdürümüz yine ilçelerimizde ortaokullar için 3 ilköğretim matematik öğretmeni, liseler için 3 matematik öğretmeni soru hazırlama ve komisyon üyeleri olarak seçilecektir. </a:t>
            </a:r>
          </a:p>
          <a:p>
            <a:pPr marL="514350" indent="-514350">
              <a:buNone/>
            </a:pPr>
            <a:r>
              <a:rPr lang="tr-TR" dirty="0" smtClean="0"/>
              <a:t>B) Ortaokullarda 7 ve 8.sınıf öğrencilerine liselerde ise 9, 10 ve 11. sınıf öğrencilerine yönelik matematik olimpiyatları düzenlenecektir. </a:t>
            </a:r>
          </a:p>
          <a:p>
            <a:pPr marL="514350" indent="-514350">
              <a:buNone/>
            </a:pPr>
            <a:r>
              <a:rPr lang="tr-TR" dirty="0" smtClean="0"/>
              <a:t>C) Süreç üç aşamadan oluşacak; </a:t>
            </a:r>
          </a:p>
          <a:p>
            <a:pPr marL="514350" indent="-514350">
              <a:buAutoNum type="arabicPeriod"/>
            </a:pPr>
            <a:r>
              <a:rPr lang="tr-TR" dirty="0" smtClean="0"/>
              <a:t>Birinci aşamada okul idareleri kendi öğrencileri arasında yarışmayı tertipleyecek. Okul içinde birinci olan öğrenciler yarışmaya katılacak. </a:t>
            </a:r>
          </a:p>
          <a:p>
            <a:pPr marL="514350" indent="-514350">
              <a:buAutoNum type="arabicPeriod"/>
            </a:pPr>
            <a:r>
              <a:rPr lang="tr-TR" dirty="0" smtClean="0"/>
              <a:t>2.İkinci aşamada ilçe genelinde yarışma düzenlenecek. İlçe birincileri il finalinde yarışmaya hak kazanacak. </a:t>
            </a:r>
          </a:p>
          <a:p>
            <a:pPr marL="514350" indent="-514350">
              <a:buAutoNum type="arabicPeriod"/>
            </a:pPr>
            <a:r>
              <a:rPr lang="tr-TR" dirty="0" smtClean="0"/>
              <a:t>3.Üçüncü aşamada da il finali gerçekleştirilecek. İlçelerde birinci olanlar il finalinde yarışacak ve böylece il birincisi belirlenecektir. </a:t>
            </a:r>
          </a:p>
          <a:p>
            <a:pPr marL="514350" indent="-514350">
              <a:buNone/>
            </a:pPr>
            <a:r>
              <a:rPr lang="tr-TR" dirty="0" smtClean="0"/>
              <a:t>D) Yarışma ile ilgili müfredat ve duyurular İl Milli Eğitim Müdürlüğünce belirlenecek matematik komisyonu tarafından yapılacak çalışma sonucu İlçe Milli Eğitim Müdürlüklerine bildirilecektir.</a:t>
            </a:r>
            <a:endParaRPr lang="tr-TR" dirty="0"/>
          </a:p>
        </p:txBody>
      </p:sp>
    </p:spTree>
    <p:extLst>
      <p:ext uri="{BB962C8B-B14F-4D97-AF65-F5344CB8AC3E}">
        <p14:creationId xmlns:p14="http://schemas.microsoft.com/office/powerpoint/2010/main" val="137984678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txBox="1">
            <a:spLocks/>
          </p:cNvSpPr>
          <p:nvPr/>
        </p:nvSpPr>
        <p:spPr>
          <a:xfrm>
            <a:off x="613784" y="292580"/>
            <a:ext cx="10791093" cy="6251911"/>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u="sng" dirty="0" smtClean="0"/>
              <a:t> </a:t>
            </a:r>
            <a:r>
              <a:rPr lang="tr-TR" b="1" u="sng" dirty="0"/>
              <a:t>4</a:t>
            </a:r>
            <a:r>
              <a:rPr lang="tr-TR" b="1" u="sng" dirty="0" smtClean="0"/>
              <a:t>.ADIM:DEĞERİMİZ ÖĞRETMENLERİMİZ</a:t>
            </a:r>
          </a:p>
          <a:p>
            <a:pPr marL="0" indent="0">
              <a:buFont typeface="Arial" panose="020B0604020202020204" pitchFamily="34" charset="0"/>
              <a:buNone/>
            </a:pPr>
            <a:r>
              <a:rPr lang="tr-TR" u="sng" dirty="0" smtClean="0"/>
              <a:t>HEDEF</a:t>
            </a:r>
            <a:r>
              <a:rPr lang="tr-TR" dirty="0" smtClean="0"/>
              <a:t>:İlimizde görev yapan öğretmenlerimizin moral motivasyonlarının artırılması,aidiyet duygularının geliştirilmesi ve sosyal ortamların oluşturulması hedeflenmektedir.</a:t>
            </a:r>
          </a:p>
          <a:p>
            <a:pPr marL="0" indent="0">
              <a:buNone/>
            </a:pPr>
            <a:r>
              <a:rPr lang="tr-TR" b="1" dirty="0" smtClean="0"/>
              <a:t>Yapılacak Çalışmalar: </a:t>
            </a:r>
          </a:p>
          <a:p>
            <a:pPr marL="514350" indent="-514350">
              <a:buAutoNum type="alphaUcParenR"/>
            </a:pPr>
            <a:r>
              <a:rPr lang="tr-TR" dirty="0" smtClean="0"/>
              <a:t>Ülke genelinde yapılacak olan sınavlarda ders bazında başarıyı en az % 25 arttıracak olan öğretmenlerimiz belirli aralıklarla ziyaret edilecek. Öğretmenlerimize başarı belgesi verilmesi sağlanacaktır. Bu ziyarete ait haberler web sitemizde yayınlanacaktır. </a:t>
            </a:r>
          </a:p>
          <a:p>
            <a:pPr marL="514350" indent="-514350">
              <a:buNone/>
            </a:pPr>
            <a:r>
              <a:rPr lang="tr-TR" dirty="0" smtClean="0"/>
              <a:t>B) İlimizde merkeze uzak olan köy okullarımızda görev yapan öğretmenlerimiz (her ay bir öğretmen) doğum günü veya göreve başlama günlerinin yıldönümlerinde İl Milli Eğitim Müdürlüğü AR-GE birimi tarafından ziyaret edilecek. Bu hem onlar için hem de öğrencileri için hoş bir etkinlik olacaktır. </a:t>
            </a:r>
          </a:p>
          <a:p>
            <a:pPr marL="514350" indent="-514350">
              <a:buNone/>
            </a:pPr>
            <a:r>
              <a:rPr lang="tr-TR" dirty="0" smtClean="0"/>
              <a:t>C) İl Milli Eğitim Müdürlüğü tarafından bir </a:t>
            </a:r>
            <a:r>
              <a:rPr lang="tr-TR" dirty="0" err="1" smtClean="0"/>
              <a:t>Instagram</a:t>
            </a:r>
            <a:r>
              <a:rPr lang="tr-TR" dirty="0" smtClean="0"/>
              <a:t> hesabı açılarak il genelinde başarılı çalışmalar yapan öğretmenler bu hesaptan yaptıkları çalışmalar ve uygulamalar başlığı altında yayınlanacaktır. </a:t>
            </a:r>
          </a:p>
          <a:p>
            <a:pPr marL="514350" indent="-514350">
              <a:buNone/>
            </a:pPr>
            <a:r>
              <a:rPr lang="tr-TR" dirty="0" smtClean="0"/>
              <a:t>D) İl Milli Eğitim Müdürlüğü tarafından Mardin il genelinde görev yapan öğretmenlerimizden Mardin Milli Eğitim Diller ve Dinler korosu kurulacaktır. </a:t>
            </a:r>
          </a:p>
          <a:p>
            <a:pPr marL="514350" indent="-514350">
              <a:buNone/>
            </a:pPr>
            <a:r>
              <a:rPr lang="tr-TR" dirty="0" smtClean="0"/>
              <a:t>E) İl genelinde görev yapan öğretmenlerden oluşan Mardin Milli Eğitim Diller ve Dinler korosu takvimi daha sonradan oluşturulmak kaydıyla belirli aralıklarla konserler verecek ve paylaşım ortamları bu sayede pekiştirilecektir. </a:t>
            </a:r>
          </a:p>
          <a:p>
            <a:pPr marL="514350" indent="-514350">
              <a:buNone/>
            </a:pPr>
            <a:r>
              <a:rPr lang="tr-TR" dirty="0" smtClean="0"/>
              <a:t>F) Mardin genelinde okul müzik öğretmenleri tarafından İl Milli Eğitim Müdürlüğüne isimleri ulaştırılan öğrenciler arasından seçimler yapılarak Mardin Milli Eğitim Diller ve Dinler Çocuk Korusu oluşturulacaktır. </a:t>
            </a:r>
            <a:endParaRPr lang="tr-TR" dirty="0"/>
          </a:p>
        </p:txBody>
      </p:sp>
    </p:spTree>
    <p:extLst>
      <p:ext uri="{BB962C8B-B14F-4D97-AF65-F5344CB8AC3E}">
        <p14:creationId xmlns:p14="http://schemas.microsoft.com/office/powerpoint/2010/main" val="137984678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2"/>
          <p:cNvSpPr txBox="1">
            <a:spLocks/>
          </p:cNvSpPr>
          <p:nvPr/>
        </p:nvSpPr>
        <p:spPr>
          <a:xfrm>
            <a:off x="626847" y="693000"/>
            <a:ext cx="10791093" cy="576005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u="sng" dirty="0" smtClean="0"/>
              <a:t> </a:t>
            </a:r>
            <a:r>
              <a:rPr lang="tr-TR" b="1" u="sng" dirty="0" smtClean="0"/>
              <a:t>5.ADIM:DEVLETİMİZİ TANIYORUZ,KURUMLARIMIZI GEZİYORUZ</a:t>
            </a:r>
          </a:p>
          <a:p>
            <a:pPr marL="0" indent="0">
              <a:buFont typeface="Arial" panose="020B0604020202020204" pitchFamily="34" charset="0"/>
              <a:buNone/>
            </a:pPr>
            <a:r>
              <a:rPr lang="tr-TR" u="sng" dirty="0" smtClean="0"/>
              <a:t>HEDEF</a:t>
            </a:r>
            <a:r>
              <a:rPr lang="tr-TR" dirty="0" smtClean="0"/>
              <a:t>:İlimiz genelinde faaliyet gösteren kurumları öğrencilere tanıtmak, bu kurumların işleyişiyle ilgili bilgi vermek, okul ile çevre arasında bağ kurmak ve sosyal açıdan etkin bir birey olmalarını sağlamak hedeflenmektedir.</a:t>
            </a:r>
          </a:p>
          <a:p>
            <a:pPr marL="0" indent="0">
              <a:buNone/>
            </a:pPr>
            <a:r>
              <a:rPr lang="tr-TR" dirty="0" smtClean="0"/>
              <a:t>Yapılacak Çalışmalar: </a:t>
            </a:r>
          </a:p>
          <a:p>
            <a:pPr marL="514350" indent="-514350">
              <a:buAutoNum type="alphaUcParenR"/>
            </a:pPr>
            <a:r>
              <a:rPr lang="tr-TR" dirty="0" smtClean="0"/>
              <a:t>Seçilecek ortaöğretim kurumlarında eğitim gören lise öğrencileri ilimizde var olan kamu kurumlarına (valilik, kaymakamlık, üniversite, halk eğitim müdürlüğü, il nüfus müdürlüğü vb.) </a:t>
            </a:r>
            <a:r>
              <a:rPr lang="tr-TR" dirty="0" err="1" smtClean="0"/>
              <a:t>farkındalık</a:t>
            </a:r>
            <a:r>
              <a:rPr lang="tr-TR" dirty="0" smtClean="0"/>
              <a:t> yaratmak ve il müdürlüklerinin iş ve işleyişi ile ilgili bilgi almak amacıyla geziler düzenlenecektir. </a:t>
            </a:r>
          </a:p>
          <a:p>
            <a:pPr marL="514350" indent="-514350">
              <a:buNone/>
            </a:pPr>
            <a:r>
              <a:rPr lang="tr-TR" dirty="0" smtClean="0"/>
              <a:t>B) Okulların ve kurumların seçiminden İl Milli Eğitim Müdürlüğü AR-GE birimi, öğrencilerin seçiminden ise okul idareleri sorumludur. </a:t>
            </a:r>
          </a:p>
          <a:p>
            <a:pPr marL="514350" indent="-514350">
              <a:buNone/>
            </a:pPr>
            <a:r>
              <a:rPr lang="tr-TR" dirty="0" smtClean="0"/>
              <a:t>C) Kurumlara yapılacak gezileri İl Milli Eğitim Müdürlüğü AR-GE birimi planlayıp organize edecektir. </a:t>
            </a:r>
          </a:p>
          <a:p>
            <a:pPr marL="514350" indent="-514350">
              <a:buNone/>
            </a:pPr>
            <a:r>
              <a:rPr lang="tr-TR" dirty="0" smtClean="0"/>
              <a:t>D) Öğrenci sayılarına ve gezi takvimine ait liste İl Milli Eğitim Müdürlüğü AR-GE birimi tarafından ilçelerimizle ve okullarımızla paylaşılacaktır.</a:t>
            </a:r>
            <a:endParaRPr lang="tr-TR" dirty="0"/>
          </a:p>
        </p:txBody>
      </p:sp>
    </p:spTree>
    <p:extLst>
      <p:ext uri="{BB962C8B-B14F-4D97-AF65-F5344CB8AC3E}">
        <p14:creationId xmlns:p14="http://schemas.microsoft.com/office/powerpoint/2010/main" val="137984678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txBox="1">
            <a:spLocks/>
          </p:cNvSpPr>
          <p:nvPr/>
        </p:nvSpPr>
        <p:spPr>
          <a:xfrm>
            <a:off x="457200" y="248194"/>
            <a:ext cx="10966939" cy="6283235"/>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u="sng" dirty="0" smtClean="0"/>
              <a:t> </a:t>
            </a:r>
            <a:r>
              <a:rPr lang="tr-TR" b="1" u="sng" dirty="0" smtClean="0"/>
              <a:t>6.ADIM:SOKAKLAR SANAT İLE ŞENLENSİN</a:t>
            </a:r>
          </a:p>
          <a:p>
            <a:pPr marL="0" indent="0">
              <a:buFont typeface="Arial" panose="020B0604020202020204" pitchFamily="34" charset="0"/>
              <a:buNone/>
            </a:pPr>
            <a:r>
              <a:rPr lang="tr-TR" u="sng" dirty="0" smtClean="0"/>
              <a:t>HEDEF: </a:t>
            </a:r>
            <a:r>
              <a:rPr lang="tr-TR" dirty="0" smtClean="0"/>
              <a:t>İlimiz genelinde öğrencilerin sanat faaliyetleriyle daha yakından ilgilenmesini sağlayıp kendi şehirlerinde meydana getirdikleri değişikliklerle motivasyon düzeylerinin arttırılması hedeflenmektedir.</a:t>
            </a:r>
          </a:p>
          <a:p>
            <a:pPr marL="0" indent="0">
              <a:buNone/>
            </a:pPr>
            <a:r>
              <a:rPr lang="tr-TR" b="1" dirty="0" smtClean="0"/>
              <a:t>Yapılacak Çalışmalar: </a:t>
            </a:r>
          </a:p>
          <a:p>
            <a:pPr marL="514350" indent="-514350">
              <a:buAutoNum type="alphaUcParenR"/>
            </a:pPr>
            <a:r>
              <a:rPr lang="tr-TR" dirty="0" smtClean="0"/>
              <a:t>Öğrenciler kendi okullarına yakın bir sokağı ya da parkı seçerek bu sokağı kültür sokağı ya da parkına dönüştürecekler. </a:t>
            </a:r>
          </a:p>
          <a:p>
            <a:pPr marL="514350" indent="-514350">
              <a:buNone/>
            </a:pPr>
            <a:r>
              <a:rPr lang="tr-TR" dirty="0" smtClean="0"/>
              <a:t>B) Seçilen sokak için gerekli izinler okul idareleri tarafından alınacaktır. </a:t>
            </a:r>
          </a:p>
          <a:p>
            <a:pPr marL="514350" indent="-514350">
              <a:buNone/>
            </a:pPr>
            <a:r>
              <a:rPr lang="tr-TR" dirty="0" smtClean="0"/>
              <a:t>C) Seçilen sokakta okul ile ilgili tanıtıcı bilgilerin yer alması, öğrencilerin yaptığı çalışmaların sergilenmesi, Mardin’le ilgili yazıların ve görsellerin paylaşılması sağlanacaktır. </a:t>
            </a:r>
          </a:p>
          <a:p>
            <a:pPr marL="514350" indent="-514350">
              <a:buNone/>
            </a:pPr>
            <a:r>
              <a:rPr lang="tr-TR" dirty="0" smtClean="0"/>
              <a:t>D) Okul idaresi, rehber öğretmenleri, Türkçe öğretmenleri ve edebiyat öğretmenlerinin katkısıyla sokak için yapılması planlanan işler ve faaliyette görev alan öğrencilerin ayrıntılı bir biçimde belirtildiği bir çalışma programı hazırlanacaktır. </a:t>
            </a:r>
          </a:p>
          <a:p>
            <a:pPr marL="514350" indent="-514350">
              <a:buNone/>
            </a:pPr>
            <a:r>
              <a:rPr lang="tr-TR" dirty="0" smtClean="0"/>
              <a:t>E) Faaliyet sonunda yapılan çalışmalar fotoğraflanarak okulun internet sitesinde yayımlanacak, fotoğrafların bir örneği İl Milli Eğitim Müdürlüğüne AR-GE birimine gönderilecektir. </a:t>
            </a:r>
          </a:p>
          <a:p>
            <a:pPr marL="514350" indent="-514350">
              <a:buNone/>
            </a:pPr>
            <a:r>
              <a:rPr lang="tr-TR" dirty="0" smtClean="0"/>
              <a:t>F) Beğenilen çalışmaların fotoğrafları İl Milli Eğitim Müdürlüğü web sitesinde yayımlanacaktır. </a:t>
            </a:r>
            <a:endParaRPr lang="tr-TR" dirty="0"/>
          </a:p>
        </p:txBody>
      </p:sp>
    </p:spTree>
    <p:extLst>
      <p:ext uri="{BB962C8B-B14F-4D97-AF65-F5344CB8AC3E}">
        <p14:creationId xmlns:p14="http://schemas.microsoft.com/office/powerpoint/2010/main" val="24172189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404949" y="390546"/>
            <a:ext cx="10980001" cy="616700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u="sng" dirty="0" smtClean="0"/>
              <a:t> </a:t>
            </a:r>
            <a:r>
              <a:rPr lang="tr-TR" b="1" u="sng" dirty="0" smtClean="0"/>
              <a:t>7.ADIM:MARDİN’DE BİR GÜN</a:t>
            </a:r>
          </a:p>
          <a:p>
            <a:pPr marL="0" indent="0">
              <a:buFont typeface="Arial" panose="020B0604020202020204" pitchFamily="34" charset="0"/>
              <a:buNone/>
            </a:pPr>
            <a:r>
              <a:rPr lang="tr-TR" u="sng" dirty="0" smtClean="0"/>
              <a:t>HEDEF: </a:t>
            </a:r>
            <a:r>
              <a:rPr lang="tr-TR" dirty="0"/>
              <a:t> </a:t>
            </a:r>
            <a:r>
              <a:rPr lang="tr-TR" dirty="0" smtClean="0"/>
              <a:t>Özellikle köy ve kasabalarda yaşayan öğrencilerimizin Mardin’in tarihi yapısı,mimarisi ve sosyal-kültürel ortamlarıyla tanışması amaçlanmaktadır.</a:t>
            </a:r>
          </a:p>
          <a:p>
            <a:pPr marL="0" indent="0">
              <a:buNone/>
            </a:pPr>
            <a:r>
              <a:rPr lang="tr-TR" b="1" dirty="0" smtClean="0"/>
              <a:t>Yapılacak çalışmalar: </a:t>
            </a:r>
          </a:p>
          <a:p>
            <a:pPr marL="514350" indent="-514350">
              <a:buAutoNum type="alphaUcParenR"/>
            </a:pPr>
            <a:r>
              <a:rPr lang="tr-TR" dirty="0" smtClean="0"/>
              <a:t>İlçe Milli Eğitim Müdürlükleri tarafından daha önce Mardin merkeze gelememiş 15 öğrenci tespit edilecektir. </a:t>
            </a:r>
          </a:p>
          <a:p>
            <a:pPr marL="514350" indent="-514350">
              <a:buNone/>
            </a:pPr>
            <a:r>
              <a:rPr lang="tr-TR" dirty="0" smtClean="0"/>
              <a:t>B) Öğrenci okul ve isim listeleri uygulama takviminde belirtilen tarihte İl Milli Eğitim Müdürlüğü AR-GE birimine bildirilecektir. </a:t>
            </a:r>
          </a:p>
          <a:p>
            <a:pPr marL="514350" indent="-514350">
              <a:buNone/>
            </a:pPr>
            <a:r>
              <a:rPr lang="tr-TR" dirty="0" smtClean="0"/>
              <a:t>C) Gezi kapsamında müdürlüğümüzce bir etkinlik takvimi belirlenecek ve öğrenciler hava koşullarının uygun olduğu bir zamanda davet edilecektir.</a:t>
            </a:r>
          </a:p>
          <a:p>
            <a:pPr marL="514350" indent="-514350">
              <a:buNone/>
            </a:pPr>
            <a:r>
              <a:rPr lang="tr-TR" dirty="0" smtClean="0"/>
              <a:t>D) Öğrencilere Mardin’in tarihi ve turistik mekânları gezdirilecektir, gün boyunca çeşitli etkinliklerle keyifli vakit geçirmeleri sağlanacaktır. </a:t>
            </a:r>
          </a:p>
          <a:p>
            <a:pPr marL="514350" indent="-514350">
              <a:buNone/>
            </a:pPr>
            <a:r>
              <a:rPr lang="tr-TR" dirty="0" smtClean="0"/>
              <a:t>E) Etkinliğe katılacak öğrencilerle ayrıca daha önceden belirlenen bir telkari ve bakır ustası ziyaret edilerek çocuklarda kültürel mirasımızın yaşatılması noktasında </a:t>
            </a:r>
            <a:r>
              <a:rPr lang="tr-TR" dirty="0" err="1" smtClean="0"/>
              <a:t>farkındalık</a:t>
            </a:r>
            <a:r>
              <a:rPr lang="tr-TR" dirty="0" smtClean="0"/>
              <a:t> yaratılmış olacaktır. </a:t>
            </a:r>
          </a:p>
          <a:p>
            <a:pPr marL="514350" indent="-514350">
              <a:buNone/>
            </a:pPr>
            <a:r>
              <a:rPr lang="tr-TR" dirty="0" smtClean="0"/>
              <a:t>F) Etkinlik fotoğraflar</a:t>
            </a:r>
          </a:p>
          <a:p>
            <a:pPr marL="0" indent="0">
              <a:buFont typeface="Arial" panose="020B0604020202020204" pitchFamily="34" charset="0"/>
              <a:buNone/>
            </a:pPr>
            <a:endParaRPr lang="tr-TR" dirty="0"/>
          </a:p>
        </p:txBody>
      </p:sp>
    </p:spTree>
    <p:extLst>
      <p:ext uri="{BB962C8B-B14F-4D97-AF65-F5344CB8AC3E}">
        <p14:creationId xmlns:p14="http://schemas.microsoft.com/office/powerpoint/2010/main" val="24172189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189892" y="365125"/>
            <a:ext cx="11002108" cy="1325563"/>
          </a:xfrm>
        </p:spPr>
        <p:txBody>
          <a:bodyPr>
            <a:normAutofit/>
          </a:bodyPr>
          <a:lstStyle/>
          <a:p>
            <a:pPr algn="ctr"/>
            <a:r>
              <a:rPr lang="tr-TR" sz="4800" b="1" dirty="0" smtClean="0">
                <a:latin typeface="321impact" panose="02000000000000000000" pitchFamily="2" charset="0"/>
              </a:rPr>
              <a:t>BAŞLIK 4</a:t>
            </a:r>
            <a:r>
              <a:rPr lang="tr-TR" b="1" dirty="0" smtClean="0">
                <a:latin typeface="321impact" panose="02000000000000000000" pitchFamily="2" charset="0"/>
              </a:rPr>
              <a:t/>
            </a:r>
            <a:br>
              <a:rPr lang="tr-TR" b="1" dirty="0" smtClean="0">
                <a:latin typeface="321impact" panose="02000000000000000000" pitchFamily="2" charset="0"/>
              </a:rPr>
            </a:br>
            <a:r>
              <a:rPr lang="tr-TR" sz="3600" b="1" dirty="0" smtClean="0">
                <a:latin typeface="321impact" panose="02000000000000000000" pitchFamily="2" charset="0"/>
              </a:rPr>
              <a:t>«</a:t>
            </a:r>
            <a:r>
              <a:rPr lang="tr-TR" sz="3100" b="1" dirty="0" smtClean="0">
                <a:latin typeface="321impact" panose="02000000000000000000" pitchFamily="2" charset="0"/>
              </a:rPr>
              <a:t>DİKKAT OKUYORUZ VE YAZIYORUZ!</a:t>
            </a:r>
            <a:r>
              <a:rPr lang="tr-TR" sz="3600" b="1" dirty="0" smtClean="0">
                <a:latin typeface="321impact" panose="02000000000000000000" pitchFamily="2" charset="0"/>
              </a:rPr>
              <a:t>»</a:t>
            </a:r>
            <a:endParaRPr lang="tr-TR" sz="3600" b="1" dirty="0">
              <a:latin typeface="321impact" panose="02000000000000000000" pitchFamily="2" charset="0"/>
            </a:endParaRPr>
          </a:p>
        </p:txBody>
      </p:sp>
      <p:sp>
        <p:nvSpPr>
          <p:cNvPr id="5" name="İçerik Yer Tutucusu 2"/>
          <p:cNvSpPr>
            <a:spLocks noGrp="1"/>
          </p:cNvSpPr>
          <p:nvPr>
            <p:ph idx="1"/>
          </p:nvPr>
        </p:nvSpPr>
        <p:spPr>
          <a:xfrm>
            <a:off x="838200" y="1825626"/>
            <a:ext cx="10515600" cy="4640488"/>
          </a:xfrm>
        </p:spPr>
        <p:txBody>
          <a:bodyPr>
            <a:normAutofit fontScale="70000" lnSpcReduction="20000"/>
          </a:bodyPr>
          <a:lstStyle/>
          <a:p>
            <a:pPr marL="0" indent="0">
              <a:buNone/>
            </a:pPr>
            <a:r>
              <a:rPr lang="tr-TR" u="sng" dirty="0"/>
              <a:t> </a:t>
            </a:r>
            <a:r>
              <a:rPr lang="tr-TR" b="1" u="sng" dirty="0" smtClean="0"/>
              <a:t>1.ADIM:OKULLARIMIZDA OKUMA SAATİ ETKİNLİĞİ</a:t>
            </a:r>
          </a:p>
          <a:p>
            <a:pPr marL="0" indent="0">
              <a:buNone/>
            </a:pPr>
            <a:r>
              <a:rPr lang="tr-TR" u="sng" dirty="0" smtClean="0"/>
              <a:t>HEDEF:</a:t>
            </a:r>
            <a:r>
              <a:rPr lang="tr-TR" dirty="0"/>
              <a:t> </a:t>
            </a:r>
            <a:r>
              <a:rPr lang="tr-TR" dirty="0" smtClean="0"/>
              <a:t>İlimizde eğitim gören her öğrencimizde okuma sevgisi ile ilgili farkındalık oluşturmak, öğrencilerimize okuma sevgisi aşılamak, kendilerini ifade etme yeteneklerini geliştirmek, dilimizi doğru ve etkili kullanmalarını sağlamak</a:t>
            </a:r>
          </a:p>
          <a:p>
            <a:pPr marL="0" indent="0">
              <a:buNone/>
            </a:pPr>
            <a:r>
              <a:rPr lang="tr-TR" b="1" dirty="0" smtClean="0"/>
              <a:t>Yapılacak Çalışmalar: </a:t>
            </a:r>
          </a:p>
          <a:p>
            <a:pPr marL="514350" indent="-514350">
              <a:buAutoNum type="alphaUcParenR"/>
            </a:pPr>
            <a:r>
              <a:rPr lang="tr-TR" dirty="0" smtClean="0"/>
              <a:t>Okullarımızda haftanın her günü bir ders saatinde (40 dakika) okuma saati etkinliği düzenlenecektir. Okuma saatlerinin her gün ve her hafta farklı saatlere gelmesine dikkat edilecek şekilde dönüşümlü bir düzen kurulacaktır. (Örneğin pazartesi günü birinci ders saati, salı günü ikinci ders saati, ertesi hafta pazartesi ikinci ders saati, salı üçüncü ders saati şeklinde bir düzenleme yapılabilir.) Bu 40 dakikalık sürecin 30 dakikası kitap okumaya geri kalan 10 dakikası da kitap tanıtımına ve kitap değerlendirmesine ayrılacaktır. </a:t>
            </a:r>
          </a:p>
          <a:p>
            <a:pPr marL="514350" indent="-514350">
              <a:buNone/>
            </a:pPr>
            <a:r>
              <a:rPr lang="tr-TR" dirty="0" smtClean="0"/>
              <a:t>B) Okutulacak kitaplar Bakanlığımızın tavsiye ettiği 100 temel eserden veya okul idaresinin yönetiminde Türkçe ve Edebiyat öğretmenlerinin danışmanlığında (yasaklı olmayan yayınevi ve kitaplardan)seçilebilecektir. </a:t>
            </a:r>
          </a:p>
          <a:p>
            <a:pPr marL="514350" indent="-514350">
              <a:buNone/>
            </a:pPr>
            <a:r>
              <a:rPr lang="tr-TR" dirty="0" smtClean="0"/>
              <a:t>C) Okuma saatlerine ilişkin uygulama planını her okulda okul idaresi oluşturacaktır. Uygulama planları aylık olarak liste şeklinde hem sınıf panolarına hem de okul panolarına asılacaktır.</a:t>
            </a:r>
          </a:p>
        </p:txBody>
      </p:sp>
    </p:spTree>
    <p:extLst>
      <p:ext uri="{BB962C8B-B14F-4D97-AF65-F5344CB8AC3E}">
        <p14:creationId xmlns:p14="http://schemas.microsoft.com/office/powerpoint/2010/main" val="249995905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563879" y="284209"/>
            <a:ext cx="11205755" cy="6338660"/>
          </a:xfrm>
        </p:spPr>
        <p:txBody>
          <a:bodyPr>
            <a:normAutofit fontScale="85000" lnSpcReduction="20000"/>
          </a:bodyPr>
          <a:lstStyle/>
          <a:p>
            <a:pPr marL="0" indent="0">
              <a:buNone/>
            </a:pPr>
            <a:r>
              <a:rPr lang="tr-TR" u="sng" dirty="0"/>
              <a:t> </a:t>
            </a:r>
            <a:r>
              <a:rPr lang="tr-TR" dirty="0" smtClean="0"/>
              <a:t>D) Okul idaresi okuma saatlerini düzenlerken her gün okuma saatinin aynı dersle çakışmaması için dönüşümlü olarak belirlenmesine özen gösterecektir. </a:t>
            </a:r>
          </a:p>
          <a:p>
            <a:pPr marL="0" indent="0">
              <a:buNone/>
            </a:pPr>
            <a:r>
              <a:rPr lang="tr-TR" dirty="0" smtClean="0"/>
              <a:t>E) Okuduğunu anlama, yorum yapma, kendini ifade etme becerisini geliştirmeye yönelik her okuma saatinde bir öğrenci seçilerek okuduğu anı, hatıra, mektup veya kitapla ilgili bilgileri anlatması ders öğretmeni tarafından sağlanacaktır. </a:t>
            </a:r>
          </a:p>
          <a:p>
            <a:pPr marL="0" indent="0">
              <a:buNone/>
            </a:pPr>
            <a:r>
              <a:rPr lang="tr-TR" dirty="0" smtClean="0"/>
              <a:t>F) En çok kitap okuyan, okumaya karşı ilgisi en üst düzeyde olan öğrenci sınıf rehber öğretmeni tarafından tespit edilecek, okul idaresine bildirilecek ve okulların imkanı doğrultusunda okul </a:t>
            </a:r>
            <a:r>
              <a:rPr lang="tr-TR" smtClean="0"/>
              <a:t>idaresi  </a:t>
            </a:r>
            <a:r>
              <a:rPr lang="tr-TR" dirty="0" smtClean="0"/>
              <a:t>bu öğrencileri periyodik olarak (aylık) ödüllendirilecektir. Ayrıca okul ve sınıf panolarında ödül alan öğrencilere yer verilmesi sağlanacaktır. </a:t>
            </a:r>
          </a:p>
          <a:p>
            <a:pPr marL="0" indent="0">
              <a:buNone/>
            </a:pPr>
            <a:r>
              <a:rPr lang="tr-TR" dirty="0" smtClean="0"/>
              <a:t>G) Öğrencilerin okudukları kitapları bitirdikten sonra kitapla ilgili düşüncelerini, yorumlarını ve değerlendirmelerini içeren yazılar yazması özendirilecek, böylece öğrencide özet çıkarma ve not tutma alışkanlığı geliştirilecektir. </a:t>
            </a:r>
          </a:p>
          <a:p>
            <a:pPr marL="0" indent="0">
              <a:buNone/>
            </a:pPr>
            <a:r>
              <a:rPr lang="tr-TR" dirty="0" smtClean="0"/>
              <a:t>I)Her sınıf rehber öğretmeni kendi sınıfında düzenli olarak bir kitap raflığı ve kitap okuma listesi oluşturacak ve bu listenin düzenli takibi sağlanacaktır. Ayrıca bu listeleri okul idaresiyle paylaşacaktır. </a:t>
            </a:r>
          </a:p>
          <a:p>
            <a:pPr marL="0" indent="0">
              <a:buNone/>
            </a:pPr>
            <a:r>
              <a:rPr lang="tr-TR" dirty="0" smtClean="0"/>
              <a:t>İ)Okuma saatinde kitap getirmeyen öğrencilerin listesi ders öğretmeni tarafından tutulacak bu listeler sınıf rehber öğretmenine teslim edilecektir. Sınıf rehber öğretmeni de her ay bu listeleri okul idaresine teslim edeceklerdir.</a:t>
            </a:r>
          </a:p>
          <a:p>
            <a:pPr marL="0" indent="0">
              <a:buNone/>
            </a:pPr>
            <a:r>
              <a:rPr lang="tr-TR" dirty="0" smtClean="0"/>
              <a:t> J)Okullarda sürecin hazırlanması ve uygulanmasından okul idareleri sorumludur</a:t>
            </a:r>
          </a:p>
        </p:txBody>
      </p:sp>
    </p:spTree>
    <p:extLst>
      <p:ext uri="{BB962C8B-B14F-4D97-AF65-F5344CB8AC3E}">
        <p14:creationId xmlns:p14="http://schemas.microsoft.com/office/powerpoint/2010/main" val="249995905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2"/>
          <p:cNvSpPr txBox="1">
            <a:spLocks/>
          </p:cNvSpPr>
          <p:nvPr/>
        </p:nvSpPr>
        <p:spPr>
          <a:xfrm>
            <a:off x="746760" y="526490"/>
            <a:ext cx="10515600" cy="556080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u="sng" dirty="0" smtClean="0"/>
              <a:t> </a:t>
            </a:r>
            <a:r>
              <a:rPr lang="tr-TR" b="1" u="sng" dirty="0"/>
              <a:t>2</a:t>
            </a:r>
            <a:r>
              <a:rPr lang="tr-TR" b="1" u="sng" dirty="0" smtClean="0"/>
              <a:t>.ADIM: BU KÜTÜPHANE BİZİM</a:t>
            </a:r>
          </a:p>
          <a:p>
            <a:pPr marL="0" indent="0">
              <a:buFont typeface="Arial" panose="020B0604020202020204" pitchFamily="34" charset="0"/>
              <a:buNone/>
            </a:pPr>
            <a:r>
              <a:rPr lang="tr-TR" u="sng" dirty="0" smtClean="0"/>
              <a:t>HEDEF: </a:t>
            </a:r>
            <a:r>
              <a:rPr lang="tr-TR" dirty="0" smtClean="0"/>
              <a:t>İl ve ilçelerimizdeki halk kütüphanelerinin tanıtımını yapmak, kitaplardan nasıl faydalanılacağıyla ilgili öğrencilerimizi bilgilendirmek,onları kitaplarla tanıştırmak.</a:t>
            </a:r>
          </a:p>
          <a:p>
            <a:pPr marL="0" indent="0">
              <a:buNone/>
            </a:pPr>
            <a:r>
              <a:rPr lang="tr-TR" b="1" dirty="0" smtClean="0"/>
              <a:t>Yapılacak Çalışmalar: </a:t>
            </a:r>
          </a:p>
          <a:p>
            <a:pPr marL="514350" indent="-514350">
              <a:buAutoNum type="alphaUcParenR"/>
            </a:pPr>
            <a:r>
              <a:rPr lang="tr-TR" dirty="0" smtClean="0"/>
              <a:t>Takvimi İlçe Milli Eğitim Müdürlükleri tarafından oluşturulmak kaydıyla okullarımız tarafından ilçelerimizde yer alan kütüphanelere gezi yapılması sağlanacaktır. </a:t>
            </a:r>
          </a:p>
          <a:p>
            <a:pPr marL="514350" indent="-514350">
              <a:buNone/>
            </a:pPr>
            <a:r>
              <a:rPr lang="tr-TR" dirty="0" smtClean="0"/>
              <a:t>B) Öğrencilerin ödünç kitap almaları teşvik edilecek, böylece kütüphaneden nasıl, ne şekilde faydalanılacağıyla ilgili öğrencilerimiz bilgi sahibi olacaklardır. </a:t>
            </a:r>
          </a:p>
          <a:p>
            <a:pPr marL="514350" indent="-514350">
              <a:buNone/>
            </a:pPr>
            <a:r>
              <a:rPr lang="tr-TR" dirty="0" smtClean="0"/>
              <a:t>C) Kütüphanelerle ortaklaşa kitap tanıtım günleri adlı etkinlik yapılması sağlanacaktır. </a:t>
            </a:r>
          </a:p>
          <a:p>
            <a:pPr marL="0" indent="0">
              <a:buFont typeface="Arial" panose="020B0604020202020204" pitchFamily="34" charset="0"/>
              <a:buNone/>
            </a:pPr>
            <a:endParaRPr lang="tr-TR" dirty="0"/>
          </a:p>
        </p:txBody>
      </p:sp>
    </p:spTree>
    <p:extLst>
      <p:ext uri="{BB962C8B-B14F-4D97-AF65-F5344CB8AC3E}">
        <p14:creationId xmlns:p14="http://schemas.microsoft.com/office/powerpoint/2010/main" val="249995905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791308" y="685924"/>
            <a:ext cx="10515600" cy="5401367"/>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u="sng" dirty="0" smtClean="0"/>
              <a:t> </a:t>
            </a:r>
            <a:r>
              <a:rPr lang="tr-TR" b="1" u="sng" dirty="0" smtClean="0"/>
              <a:t>3.ADIM: BİR MEKTUBUM VAR</a:t>
            </a:r>
          </a:p>
          <a:p>
            <a:pPr marL="0" indent="0">
              <a:buFont typeface="Arial" panose="020B0604020202020204" pitchFamily="34" charset="0"/>
              <a:buNone/>
            </a:pPr>
            <a:r>
              <a:rPr lang="tr-TR" u="sng" dirty="0" smtClean="0"/>
              <a:t>HEDEF: </a:t>
            </a:r>
            <a:r>
              <a:rPr lang="tr-TR" dirty="0"/>
              <a:t> </a:t>
            </a:r>
            <a:r>
              <a:rPr lang="tr-TR" dirty="0" smtClean="0"/>
              <a:t>Öğrencilerin yıl içerisinde okudukları bir kitabı tanıtmalarını sağlamak, yazma becerilerini geliştirmek, sosyal açıdan paylaşımda bulunmalarına vesile olmak.</a:t>
            </a:r>
          </a:p>
          <a:p>
            <a:pPr marL="0" indent="0">
              <a:buNone/>
            </a:pPr>
            <a:r>
              <a:rPr lang="tr-TR" b="1" dirty="0" smtClean="0"/>
              <a:t>Yapılacak Çalışmalar: </a:t>
            </a:r>
          </a:p>
          <a:p>
            <a:pPr marL="514350" indent="-514350">
              <a:buAutoNum type="alphaUcParenR"/>
            </a:pPr>
            <a:r>
              <a:rPr lang="tr-TR" dirty="0" smtClean="0"/>
              <a:t>Etkinlik mektup türünde olacaktır. </a:t>
            </a:r>
          </a:p>
          <a:p>
            <a:pPr marL="514350" indent="-514350">
              <a:buNone/>
            </a:pPr>
            <a:r>
              <a:rPr lang="tr-TR" dirty="0" smtClean="0"/>
              <a:t>B) Takvimi daha sonra belirlenmek koşuluyla ilimizde ortaöğretim kurumlarında eğitim gören öğrenciler arasında okuduğumuz bir kitabı tanıtıyoruz adlı etkinlik gerçekleştirilecektir. Şartname de daha sonra oluşturulacaktır. </a:t>
            </a:r>
          </a:p>
          <a:p>
            <a:pPr marL="514350" indent="-514350">
              <a:buNone/>
            </a:pPr>
            <a:r>
              <a:rPr lang="tr-TR" dirty="0" smtClean="0"/>
              <a:t>C) Yazar ve eser isimleri önceden öğrencilere duyurulacaktır. </a:t>
            </a:r>
          </a:p>
          <a:p>
            <a:pPr marL="514350" indent="-514350">
              <a:buNone/>
            </a:pPr>
            <a:r>
              <a:rPr lang="tr-TR" dirty="0" smtClean="0"/>
              <a:t>D) Öğrencilerden kitabı ve yazarı tanıtmaları amacıyla mektup yazmaları istenecektir. </a:t>
            </a:r>
          </a:p>
          <a:p>
            <a:pPr marL="514350" indent="-514350">
              <a:buNone/>
            </a:pPr>
            <a:r>
              <a:rPr lang="tr-TR" dirty="0" smtClean="0"/>
              <a:t>E) Mektuplar oluşturulacak kurul tarafından değerlendirilecek ve ilk üçe giren eserler ödüllendirilecektir. </a:t>
            </a:r>
          </a:p>
          <a:p>
            <a:pPr marL="514350" indent="-514350">
              <a:buNone/>
            </a:pPr>
            <a:r>
              <a:rPr lang="tr-TR" dirty="0" smtClean="0"/>
              <a:t>F) “Vali Amca’ya Mektup Var” projesi kapsamında öğrencilerimiz tarafından Sayın Valimize mektuplar yazılacak ve öğrencilerin bu konudaki hassasiyetleri arttırılacaktır.</a:t>
            </a:r>
            <a:endParaRPr lang="tr-TR" dirty="0"/>
          </a:p>
        </p:txBody>
      </p:sp>
    </p:spTree>
    <p:extLst>
      <p:ext uri="{BB962C8B-B14F-4D97-AF65-F5344CB8AC3E}">
        <p14:creationId xmlns:p14="http://schemas.microsoft.com/office/powerpoint/2010/main" val="61110016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800" dirty="0" smtClean="0">
                <a:latin typeface="321impact" panose="02000000000000000000" pitchFamily="2" charset="0"/>
              </a:rPr>
              <a:t>Bu Proje;</a:t>
            </a:r>
            <a:endParaRPr lang="tr-TR" sz="4800" dirty="0">
              <a:latin typeface="321impact" panose="02000000000000000000" pitchFamily="2" charset="0"/>
            </a:endParaRPr>
          </a:p>
        </p:txBody>
      </p:sp>
      <p:sp>
        <p:nvSpPr>
          <p:cNvPr id="3" name="İçerik Yer Tutucusu 2"/>
          <p:cNvSpPr>
            <a:spLocks noGrp="1"/>
          </p:cNvSpPr>
          <p:nvPr>
            <p:ph idx="1"/>
          </p:nvPr>
        </p:nvSpPr>
        <p:spPr/>
        <p:txBody>
          <a:bodyPr/>
          <a:lstStyle/>
          <a:p>
            <a:pPr marL="514350" indent="-514350">
              <a:buFont typeface="+mj-lt"/>
              <a:buAutoNum type="arabicPeriod"/>
            </a:pPr>
            <a:r>
              <a:rPr lang="tr-TR" sz="3200" b="1" u="sng" dirty="0" smtClean="0">
                <a:latin typeface="321impact" panose="02000000000000000000" pitchFamily="2" charset="0"/>
              </a:rPr>
              <a:t>İl Yürütme Kurulu </a:t>
            </a:r>
          </a:p>
          <a:p>
            <a:pPr marL="514350" indent="-514350">
              <a:buFont typeface="+mj-lt"/>
              <a:buAutoNum type="alphaLcParenR"/>
            </a:pPr>
            <a:r>
              <a:rPr lang="tr-TR" sz="3200" u="sng" dirty="0">
                <a:latin typeface="321impact" panose="02000000000000000000" pitchFamily="2" charset="0"/>
              </a:rPr>
              <a:t> </a:t>
            </a:r>
            <a:r>
              <a:rPr lang="tr-TR" sz="3200" b="1" u="sng" dirty="0" smtClean="0">
                <a:latin typeface="321impact" panose="02000000000000000000" pitchFamily="2" charset="0"/>
              </a:rPr>
              <a:t>İl Yürütme Kurulu Üyeleri</a:t>
            </a:r>
          </a:p>
          <a:p>
            <a:r>
              <a:rPr lang="tr-TR" dirty="0" smtClean="0"/>
              <a:t> İl Milli Eğitim Müdürü veya görevlendireceği bir Müdür Yardımcısı başkanlığında;</a:t>
            </a:r>
          </a:p>
          <a:p>
            <a:r>
              <a:rPr lang="tr-TR" dirty="0" smtClean="0"/>
              <a:t>En az bir Eğitim Denetmeni,</a:t>
            </a:r>
          </a:p>
          <a:p>
            <a:r>
              <a:rPr lang="tr-TR" dirty="0" smtClean="0"/>
              <a:t>Strateji Geliştirme ve ARGE Biriminde Sorumlu Müdür Yardımcısı/Şube Müdürü</a:t>
            </a:r>
          </a:p>
          <a:p>
            <a:r>
              <a:rPr lang="tr-TR" dirty="0" smtClean="0"/>
              <a:t>Eğitim-Öğretim Şubelerinden sorumlu Müdür Yardımcısı/Şube Müdürü</a:t>
            </a:r>
          </a:p>
          <a:p>
            <a:pPr marL="0" indent="0">
              <a:buNone/>
            </a:pPr>
            <a:endParaRPr lang="tr-TR" dirty="0"/>
          </a:p>
        </p:txBody>
      </p:sp>
    </p:spTree>
    <p:extLst>
      <p:ext uri="{BB962C8B-B14F-4D97-AF65-F5344CB8AC3E}">
        <p14:creationId xmlns:p14="http://schemas.microsoft.com/office/powerpoint/2010/main" val="186516871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txBox="1">
            <a:spLocks/>
          </p:cNvSpPr>
          <p:nvPr/>
        </p:nvSpPr>
        <p:spPr>
          <a:xfrm>
            <a:off x="692160" y="597877"/>
            <a:ext cx="10791093" cy="575067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u="sng" dirty="0" smtClean="0"/>
              <a:t> </a:t>
            </a:r>
            <a:r>
              <a:rPr lang="tr-TR" b="1" u="sng" dirty="0" smtClean="0"/>
              <a:t>4.ADIM:PAYLAŞACAK BİR KİTABIM VAR</a:t>
            </a:r>
          </a:p>
          <a:p>
            <a:pPr marL="0" indent="0">
              <a:buFont typeface="Arial" panose="020B0604020202020204" pitchFamily="34" charset="0"/>
              <a:buNone/>
            </a:pPr>
            <a:r>
              <a:rPr lang="tr-TR" u="sng" dirty="0" smtClean="0"/>
              <a:t>HEDEF</a:t>
            </a:r>
            <a:r>
              <a:rPr lang="tr-TR" dirty="0" smtClean="0"/>
              <a:t>: İl genelinde kitap ihtiyacı olan okulların kitap ihtiyaçlarını gidermek, öğrenciler arasında «Yardımlaşma» duygusunun geliştirilmesini sağlamak.</a:t>
            </a:r>
          </a:p>
          <a:p>
            <a:pPr marL="0" indent="0">
              <a:buNone/>
            </a:pPr>
            <a:r>
              <a:rPr lang="tr-TR" b="1" dirty="0" smtClean="0"/>
              <a:t>Yapılacak Çalışmalar: </a:t>
            </a:r>
          </a:p>
          <a:p>
            <a:pPr marL="514350" indent="-514350">
              <a:buAutoNum type="alphaUcPeriod"/>
            </a:pPr>
            <a:r>
              <a:rPr lang="tr-TR" dirty="0" smtClean="0"/>
              <a:t>Türkiye genelinde yapılmış ve yapılmakta olan kitap toplama kampanyalarından yola çıkılarak kapsamlı bir kampanya Mardin ilinde ihtiyaç hasıl olan bütün ilçe ve köylere ulaşmak hedefiyle İl Milli Eğitim koordinatörlüğünde düzenlenecektir. </a:t>
            </a:r>
          </a:p>
          <a:p>
            <a:pPr marL="514350" indent="-514350">
              <a:buNone/>
            </a:pPr>
            <a:r>
              <a:rPr lang="tr-TR" dirty="0" smtClean="0"/>
              <a:t>B. Kampanya detayları Mardin İl Milli Eğitim Müdürlüğü tarafından İlçe Milli Eğitim Müdürlükleriyle iletişime geçilerek şekillendirilecektir. </a:t>
            </a:r>
          </a:p>
          <a:p>
            <a:pPr marL="514350" indent="-514350">
              <a:buNone/>
            </a:pPr>
            <a:r>
              <a:rPr lang="tr-TR" dirty="0" smtClean="0"/>
              <a:t>C. Okul idarelerinin hazırda bulunan kitap sayısını ve ihtiyaç duydukları kitap sayısını belirleyecektir. </a:t>
            </a:r>
          </a:p>
          <a:p>
            <a:pPr marL="514350" indent="-514350">
              <a:buNone/>
            </a:pPr>
            <a:r>
              <a:rPr lang="tr-TR" dirty="0" smtClean="0"/>
              <a:t>D. Kitap ihtiyacı olan okullar diğer okullarla iletişime geçecektir. </a:t>
            </a:r>
          </a:p>
          <a:p>
            <a:pPr marL="514350" indent="-514350">
              <a:buNone/>
            </a:pPr>
            <a:r>
              <a:rPr lang="tr-TR" dirty="0" smtClean="0"/>
              <a:t>E. Kitap talebini alan okulların kitap temini için okulun öğrencilerinden yardım alarak ellerinde kullanmadıkları kitapları ihtiyacı olan öğrencilere ulaştırmak üzere toplamaları istenecek.</a:t>
            </a:r>
          </a:p>
          <a:p>
            <a:pPr marL="514350" indent="-514350">
              <a:buNone/>
            </a:pPr>
            <a:r>
              <a:rPr lang="tr-TR" dirty="0" smtClean="0"/>
              <a:t>F. Kitap yardımı yapan ve yapılan okullara ait bilgiler ve görseller İl Milli Eğitim Müdürlüğü </a:t>
            </a:r>
            <a:r>
              <a:rPr lang="tr-TR" dirty="0" err="1" smtClean="0"/>
              <a:t>ARGe</a:t>
            </a:r>
            <a:r>
              <a:rPr lang="tr-TR" dirty="0" smtClean="0"/>
              <a:t> birimi mail adresi olan arge47@</a:t>
            </a:r>
            <a:r>
              <a:rPr lang="tr-TR" dirty="0" err="1" smtClean="0"/>
              <a:t>meb</a:t>
            </a:r>
            <a:r>
              <a:rPr lang="tr-TR" dirty="0" smtClean="0"/>
              <a:t>.gov.tr adresine gönderilecektir. </a:t>
            </a:r>
          </a:p>
          <a:p>
            <a:pPr marL="514350" indent="-514350">
              <a:buNone/>
            </a:pPr>
            <a:r>
              <a:rPr lang="tr-TR" dirty="0" smtClean="0"/>
              <a:t>G. Yapılan yardımların, Milli Eğitim Müdürlüğü web sayfasından resimlerle yayınlayarak yapılan yardımlaşmanın yaygınlaştırılması sağlanacaktır.</a:t>
            </a:r>
            <a:endParaRPr lang="tr-TR" dirty="0"/>
          </a:p>
        </p:txBody>
      </p:sp>
    </p:spTree>
    <p:extLst>
      <p:ext uri="{BB962C8B-B14F-4D97-AF65-F5344CB8AC3E}">
        <p14:creationId xmlns:p14="http://schemas.microsoft.com/office/powerpoint/2010/main" val="61110016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2"/>
          <p:cNvSpPr txBox="1">
            <a:spLocks/>
          </p:cNvSpPr>
          <p:nvPr/>
        </p:nvSpPr>
        <p:spPr>
          <a:xfrm>
            <a:off x="679097" y="666583"/>
            <a:ext cx="10791093" cy="52639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u="sng" dirty="0" smtClean="0"/>
              <a:t> </a:t>
            </a:r>
            <a:r>
              <a:rPr lang="tr-TR" b="1" u="sng" dirty="0" smtClean="0"/>
              <a:t>5.ADIM:BU ZAHMETE DEĞER</a:t>
            </a:r>
          </a:p>
          <a:p>
            <a:pPr marL="0" indent="0">
              <a:buFont typeface="Arial" panose="020B0604020202020204" pitchFamily="34" charset="0"/>
              <a:buNone/>
            </a:pPr>
            <a:r>
              <a:rPr lang="tr-TR" u="sng" dirty="0" smtClean="0"/>
              <a:t>HEDEF</a:t>
            </a:r>
            <a:r>
              <a:rPr lang="tr-TR" dirty="0" smtClean="0"/>
              <a:t>: Çocuklarda kitap sevgisi oluşturmak, bu sevgiyi kalıcı hale getirmek, bir kitabın cildi ve oluşumuyla ilgili bilgi vermek hedeflenmektedir.</a:t>
            </a:r>
          </a:p>
          <a:p>
            <a:pPr marL="0" indent="0">
              <a:buNone/>
            </a:pPr>
            <a:r>
              <a:rPr lang="tr-TR" b="1" dirty="0" smtClean="0"/>
              <a:t>Yapılacak Çalışmalar: </a:t>
            </a:r>
          </a:p>
          <a:p>
            <a:pPr marL="514350" indent="-514350">
              <a:buAutoNum type="alphaUcParenR"/>
            </a:pPr>
            <a:r>
              <a:rPr lang="tr-TR" dirty="0" smtClean="0"/>
              <a:t>TRT Haber kanalında yayınlanan cilt ustası Mehmet Ali </a:t>
            </a:r>
            <a:r>
              <a:rPr lang="tr-TR" dirty="0" err="1" smtClean="0"/>
              <a:t>Kunduracıoğlu’na</a:t>
            </a:r>
            <a:r>
              <a:rPr lang="tr-TR" dirty="0" smtClean="0"/>
              <a:t> ait belgeselin okullarda gösterilmesi sağlanacak. </a:t>
            </a:r>
          </a:p>
          <a:p>
            <a:pPr marL="514350" indent="-514350">
              <a:buNone/>
            </a:pPr>
            <a:r>
              <a:rPr lang="tr-TR" dirty="0" smtClean="0"/>
              <a:t>B) Kitaplarının nasıl basıldığına dair videoların gösterimi sağlanacak. </a:t>
            </a:r>
          </a:p>
          <a:p>
            <a:pPr marL="514350" indent="-514350">
              <a:buNone/>
            </a:pPr>
            <a:r>
              <a:rPr lang="tr-TR" dirty="0" smtClean="0"/>
              <a:t>C) Kültürümüze ait kalıcı eserlerimiz hakkında afiş ve broşürlerin İlçe Milli Eğitim Müdürlüklerince basılması sağlanacaktır.</a:t>
            </a:r>
            <a:endParaRPr lang="tr-TR" dirty="0"/>
          </a:p>
        </p:txBody>
      </p:sp>
    </p:spTree>
    <p:extLst>
      <p:ext uri="{BB962C8B-B14F-4D97-AF65-F5344CB8AC3E}">
        <p14:creationId xmlns:p14="http://schemas.microsoft.com/office/powerpoint/2010/main" val="61110016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908539" y="313509"/>
            <a:ext cx="10515600" cy="624404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u="sng" dirty="0" smtClean="0"/>
              <a:t> </a:t>
            </a:r>
            <a:r>
              <a:rPr lang="tr-TR" b="1" u="sng" dirty="0" smtClean="0"/>
              <a:t>6.ADIM:MASALLARIMIZ CANLANIYOR</a:t>
            </a:r>
          </a:p>
          <a:p>
            <a:pPr marL="0" indent="0">
              <a:buFont typeface="Arial" panose="020B0604020202020204" pitchFamily="34" charset="0"/>
              <a:buNone/>
            </a:pPr>
            <a:r>
              <a:rPr lang="tr-TR" u="sng" dirty="0" smtClean="0"/>
              <a:t>HEDEF: </a:t>
            </a:r>
            <a:r>
              <a:rPr lang="tr-TR" dirty="0" smtClean="0"/>
              <a:t>Mardin ili ana sınıfı öğrencilerinin seçilen masallar üzerinde çalışarak dönem sonunda sahneleyebilecek duruma gelmelerini sağlamak, bu yolla öğrencilerin özgüven ve iletişim becerilerinin arttırılması ve işbirliği içerisinde çalışmayı öğrenmeleri, kendilerini ifade etme becerilerini geliştirmek.</a:t>
            </a:r>
          </a:p>
          <a:p>
            <a:pPr marL="0" indent="0">
              <a:buNone/>
            </a:pPr>
            <a:r>
              <a:rPr lang="tr-TR" b="1" dirty="0" smtClean="0"/>
              <a:t>Yapılacak Çalışmalar: </a:t>
            </a:r>
          </a:p>
          <a:p>
            <a:pPr marL="514350" indent="-514350">
              <a:buAutoNum type="alphaUcParenR"/>
            </a:pPr>
            <a:r>
              <a:rPr lang="tr-TR" dirty="0" smtClean="0"/>
              <a:t>Masallar okul idaresi ve ilgili ana sınıf öğretmenlerinin ortaklaşa kararı sonucunda tarihi, kültürel mirasımızı destekler nitelikte olması koşulu göz önünde bulundurularak çocukların gelişim dönemlerine uygun olarak belirlenecektir. </a:t>
            </a:r>
          </a:p>
          <a:p>
            <a:pPr marL="514350" indent="-514350">
              <a:buNone/>
            </a:pPr>
            <a:r>
              <a:rPr lang="tr-TR" dirty="0" smtClean="0"/>
              <a:t>B) Etkinlik okul idarelerinin belirlediği, ana sınıf öğretmeninin uygun gördüğü saatlerde çalışılacaktır. (Var olan drama saati kullanılabilir.) </a:t>
            </a:r>
          </a:p>
          <a:p>
            <a:pPr marL="514350" indent="-514350">
              <a:buNone/>
            </a:pPr>
            <a:r>
              <a:rPr lang="tr-TR" dirty="0" smtClean="0"/>
              <a:t>C) Canlandırma 2017 Mayıs ayının ikinci haftası sergilenecek şekilde planlanacaktır. </a:t>
            </a:r>
          </a:p>
          <a:p>
            <a:pPr marL="514350" indent="-514350">
              <a:buNone/>
            </a:pPr>
            <a:r>
              <a:rPr lang="tr-TR" dirty="0" smtClean="0"/>
              <a:t>D) Canlandırmaya ait video İl Milli Eğitim Müdürlüğü AR-GE birimine Mayıs ayının üçüncü haftası gönderilecektir. </a:t>
            </a:r>
          </a:p>
          <a:p>
            <a:pPr marL="514350" indent="-514350">
              <a:buNone/>
            </a:pPr>
            <a:r>
              <a:rPr lang="tr-TR" dirty="0" smtClean="0"/>
              <a:t>E) Gönderilen videolardan birinci seçilerek İl Milli Eğitim </a:t>
            </a:r>
            <a:r>
              <a:rPr lang="tr-TR" dirty="0" err="1" smtClean="0"/>
              <a:t>Müdürlüğ</a:t>
            </a:r>
            <a:endParaRPr lang="tr-TR" dirty="0" smtClean="0"/>
          </a:p>
          <a:p>
            <a:pPr marL="0" indent="0">
              <a:buFont typeface="Arial" panose="020B0604020202020204" pitchFamily="34" charset="0"/>
              <a:buNone/>
            </a:pPr>
            <a:endParaRPr lang="tr-TR" dirty="0"/>
          </a:p>
        </p:txBody>
      </p:sp>
    </p:spTree>
    <p:extLst>
      <p:ext uri="{BB962C8B-B14F-4D97-AF65-F5344CB8AC3E}">
        <p14:creationId xmlns:p14="http://schemas.microsoft.com/office/powerpoint/2010/main" val="187683948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txBox="1">
            <a:spLocks/>
          </p:cNvSpPr>
          <p:nvPr/>
        </p:nvSpPr>
        <p:spPr>
          <a:xfrm>
            <a:off x="856288" y="519164"/>
            <a:ext cx="10515600" cy="5764070"/>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u="sng" dirty="0" smtClean="0"/>
              <a:t> </a:t>
            </a:r>
            <a:r>
              <a:rPr lang="tr-TR" b="1" u="sng" dirty="0" smtClean="0"/>
              <a:t>7.ADIM:KİTAP KURTLARI YARIŞIYOR</a:t>
            </a:r>
          </a:p>
          <a:p>
            <a:pPr marL="0" indent="0">
              <a:buFont typeface="Arial" panose="020B0604020202020204" pitchFamily="34" charset="0"/>
              <a:buNone/>
            </a:pPr>
            <a:r>
              <a:rPr lang="tr-TR" u="sng" dirty="0" smtClean="0"/>
              <a:t>HEDEF:</a:t>
            </a:r>
            <a:r>
              <a:rPr lang="tr-TR" dirty="0"/>
              <a:t> </a:t>
            </a:r>
            <a:r>
              <a:rPr lang="tr-TR" dirty="0" smtClean="0"/>
              <a:t>Kitap okuma alışkanlığı kazanan öğrencilerin okuma anlama yeteneklerini pekiştirmek ve yarışma güdüsüyle okuma heveslerini arttırmak, öğrencilerimize okuduklarını değerlendirip yorumlama becerisi, duygu ve düşüncelerini ifade edebilme yeteneği kazandırmak, öğrencilerin kelime dağarcığını zenginleştirmek ve güven duygusunu geliştirmek.</a:t>
            </a:r>
          </a:p>
          <a:p>
            <a:pPr marL="0" indent="0">
              <a:buNone/>
            </a:pPr>
            <a:r>
              <a:rPr lang="tr-TR" b="1" dirty="0" smtClean="0"/>
              <a:t>Yapılacak Çalışmalar: </a:t>
            </a:r>
          </a:p>
          <a:p>
            <a:pPr marL="0" indent="0">
              <a:buNone/>
            </a:pPr>
            <a:r>
              <a:rPr lang="tr-TR" dirty="0" smtClean="0"/>
              <a:t>A) Mardin ili genelinde bütün ilkokul, ortaokul ve liseler arasında okul bünyesinde yılda bir kere olmak koşuluyla kitaplar üzerine bir bilgi yarışması düzenlenecektir. </a:t>
            </a:r>
          </a:p>
          <a:p>
            <a:pPr marL="0" indent="0">
              <a:buNone/>
            </a:pPr>
            <a:r>
              <a:rPr lang="tr-TR" dirty="0" smtClean="0"/>
              <a:t>B) 2015-2016 eğitim öğretim yılında ilimizde düzenlenen ‘Bir Kitap Bir Adım’ yarışmasından yola çıkılarak aynı örnek üzerinden daha kapsamlı olmasına dikkat edilerek koşullar şekillendirilecektir. </a:t>
            </a:r>
          </a:p>
          <a:p>
            <a:pPr marL="0" indent="0">
              <a:buNone/>
            </a:pPr>
            <a:r>
              <a:rPr lang="tr-TR" dirty="0" smtClean="0"/>
              <a:t>C) Yarışma takvimini her okul kendisi belirleyecektir. </a:t>
            </a:r>
          </a:p>
          <a:p>
            <a:pPr marL="0" indent="0">
              <a:buNone/>
            </a:pPr>
            <a:r>
              <a:rPr lang="tr-TR" dirty="0" smtClean="0"/>
              <a:t>D) Kitaplar okul idaresi, Türk Dili ve Edebiyatı ve Türkçe öğretmenlerinin ortaklaşa kararı olarak beş adet olarak belirlenecektir. Kitap seçimleri öğrencilerin, yaş ve gelişim düzeylerine uygun olarak yapılacaktır. </a:t>
            </a:r>
          </a:p>
          <a:p>
            <a:pPr marL="0" indent="0">
              <a:buNone/>
            </a:pPr>
            <a:r>
              <a:rPr lang="tr-TR" dirty="0" smtClean="0"/>
              <a:t>E) Her sınıftan üç tane öğrenci kura usulü ile belirlenecek ve yarışma takımları oluşturulacaktır. Gruplar her kademe kendi arasında olacak şekilde yarışacaktır. </a:t>
            </a:r>
          </a:p>
          <a:p>
            <a:pPr marL="0" indent="0">
              <a:buNone/>
            </a:pPr>
            <a:r>
              <a:rPr lang="tr-TR" dirty="0" smtClean="0"/>
              <a:t>F) Aynı kitapları her öğrencinin okuduğundan emin olmak için öğrenci seçme kuraları yarışmadan üç gün önce yapılacaktır. </a:t>
            </a:r>
          </a:p>
          <a:p>
            <a:pPr marL="0" indent="0">
              <a:buNone/>
            </a:pPr>
            <a:r>
              <a:rPr lang="tr-TR" dirty="0" smtClean="0"/>
              <a:t>G) Kazanan öğrenciler okul idaresi tarafından ödüllendirilecektir. </a:t>
            </a:r>
          </a:p>
          <a:p>
            <a:pPr marL="0" indent="0">
              <a:buFont typeface="Arial" panose="020B0604020202020204" pitchFamily="34" charset="0"/>
              <a:buNone/>
            </a:pPr>
            <a:endParaRPr lang="tr-TR" dirty="0"/>
          </a:p>
        </p:txBody>
      </p:sp>
    </p:spTree>
    <p:extLst>
      <p:ext uri="{BB962C8B-B14F-4D97-AF65-F5344CB8AC3E}">
        <p14:creationId xmlns:p14="http://schemas.microsoft.com/office/powerpoint/2010/main" val="187683948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27906"/>
            <a:ext cx="10515600" cy="4351338"/>
          </a:xfrm>
        </p:spPr>
        <p:txBody>
          <a:bodyPr>
            <a:normAutofit/>
          </a:bodyPr>
          <a:lstStyle/>
          <a:p>
            <a:pPr marL="0" indent="0">
              <a:buNone/>
            </a:pPr>
            <a:r>
              <a:rPr lang="tr-TR" sz="3200" u="sng" dirty="0" smtClean="0">
                <a:latin typeface="321impact" panose="02000000000000000000" pitchFamily="2" charset="0"/>
              </a:rPr>
              <a:t>2. İlçe Yürütme Kurulu </a:t>
            </a:r>
          </a:p>
          <a:p>
            <a:pPr marL="514350" indent="-514350">
              <a:buFont typeface="+mj-lt"/>
              <a:buAutoNum type="alphaLcParenR"/>
            </a:pPr>
            <a:r>
              <a:rPr lang="tr-TR" sz="3200" u="sng" dirty="0" smtClean="0">
                <a:latin typeface="321impact" panose="02000000000000000000" pitchFamily="2" charset="0"/>
              </a:rPr>
              <a:t> İlçe Yürütme Kurulu Üyeleri</a:t>
            </a:r>
          </a:p>
          <a:p>
            <a:r>
              <a:rPr lang="tr-TR" dirty="0" smtClean="0"/>
              <a:t> İlçe Milli Eğitim Müdürü Başkanlığında;</a:t>
            </a:r>
          </a:p>
          <a:p>
            <a:r>
              <a:rPr lang="tr-TR" dirty="0" smtClean="0"/>
              <a:t>Eğitim Öğretimden sorumlu Şube Müdürleri,</a:t>
            </a:r>
          </a:p>
          <a:p>
            <a:r>
              <a:rPr lang="tr-TR" dirty="0" smtClean="0"/>
              <a:t>Her okul düzeyinden en az bir okul müdürü(</a:t>
            </a:r>
            <a:r>
              <a:rPr lang="tr-TR" dirty="0" err="1" smtClean="0"/>
              <a:t>anaokulu,ilkokul,ortaokul</a:t>
            </a:r>
            <a:r>
              <a:rPr lang="tr-TR" dirty="0" smtClean="0"/>
              <a:t> ve lise),</a:t>
            </a:r>
          </a:p>
          <a:p>
            <a:r>
              <a:rPr lang="tr-TR" dirty="0" smtClean="0"/>
              <a:t>En az iki rehber öğretmen,</a:t>
            </a:r>
          </a:p>
          <a:p>
            <a:endParaRPr lang="tr-TR" dirty="0"/>
          </a:p>
        </p:txBody>
      </p:sp>
    </p:spTree>
    <p:extLst>
      <p:ext uri="{BB962C8B-B14F-4D97-AF65-F5344CB8AC3E}">
        <p14:creationId xmlns:p14="http://schemas.microsoft.com/office/powerpoint/2010/main" val="206230175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6477" y="735379"/>
            <a:ext cx="10515600" cy="4351338"/>
          </a:xfrm>
        </p:spPr>
        <p:txBody>
          <a:bodyPr>
            <a:normAutofit/>
          </a:bodyPr>
          <a:lstStyle/>
          <a:p>
            <a:pPr marL="0" indent="0">
              <a:buNone/>
            </a:pPr>
            <a:r>
              <a:rPr lang="tr-TR" sz="3200" u="sng" dirty="0">
                <a:latin typeface="321impact" panose="02000000000000000000" pitchFamily="2" charset="0"/>
              </a:rPr>
              <a:t>3</a:t>
            </a:r>
            <a:r>
              <a:rPr lang="tr-TR" sz="3200" u="sng" dirty="0" smtClean="0">
                <a:latin typeface="321impact" panose="02000000000000000000" pitchFamily="2" charset="0"/>
              </a:rPr>
              <a:t>. </a:t>
            </a:r>
            <a:r>
              <a:rPr lang="tr-TR" sz="3200" b="1" u="sng" dirty="0" smtClean="0">
                <a:latin typeface="321impact" panose="02000000000000000000" pitchFamily="2" charset="0"/>
              </a:rPr>
              <a:t>Okul Yürütme Kurulu </a:t>
            </a:r>
          </a:p>
          <a:p>
            <a:pPr marL="514350" indent="-514350">
              <a:buFont typeface="+mj-lt"/>
              <a:buAutoNum type="alphaLcParenR"/>
            </a:pPr>
            <a:r>
              <a:rPr lang="tr-TR" sz="3200" b="1" u="sng" dirty="0" smtClean="0">
                <a:latin typeface="321impact" panose="02000000000000000000" pitchFamily="2" charset="0"/>
              </a:rPr>
              <a:t>Okul Yürütme Kurulu Üyeleri</a:t>
            </a:r>
          </a:p>
          <a:p>
            <a:r>
              <a:rPr lang="tr-TR" dirty="0" smtClean="0"/>
              <a:t> Okul Müdürünün Başkanlığında;</a:t>
            </a:r>
          </a:p>
          <a:p>
            <a:r>
              <a:rPr lang="tr-TR" dirty="0" smtClean="0"/>
              <a:t>Müdür başyardımcısı ya da bir müdür yardımcısı,</a:t>
            </a:r>
          </a:p>
          <a:p>
            <a:r>
              <a:rPr lang="tr-TR" dirty="0" smtClean="0"/>
              <a:t>Rehber öğretmenler,</a:t>
            </a:r>
          </a:p>
          <a:p>
            <a:r>
              <a:rPr lang="tr-TR" dirty="0" smtClean="0"/>
              <a:t>Okul zümre başkanları,</a:t>
            </a:r>
          </a:p>
          <a:p>
            <a:r>
              <a:rPr lang="tr-TR" dirty="0" smtClean="0"/>
              <a:t>Sınıf Danışman Öğretmenler,</a:t>
            </a:r>
          </a:p>
          <a:p>
            <a:r>
              <a:rPr lang="tr-TR" dirty="0" smtClean="0"/>
              <a:t>Okul-aile birliği başkanı,</a:t>
            </a:r>
            <a:endParaRPr lang="tr-TR" dirty="0"/>
          </a:p>
        </p:txBody>
      </p:sp>
    </p:spTree>
    <p:extLst>
      <p:ext uri="{BB962C8B-B14F-4D97-AF65-F5344CB8AC3E}">
        <p14:creationId xmlns:p14="http://schemas.microsoft.com/office/powerpoint/2010/main" val="29770167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651244"/>
          </a:xfrm>
        </p:spPr>
        <p:txBody>
          <a:bodyPr/>
          <a:lstStyle/>
          <a:p>
            <a:pPr algn="ctr"/>
            <a:r>
              <a:rPr lang="tr-TR" sz="4800" b="1" dirty="0" smtClean="0">
                <a:latin typeface="321impact" panose="02000000000000000000" pitchFamily="2" charset="0"/>
              </a:rPr>
              <a:t>BAŞLIK 1</a:t>
            </a:r>
            <a:r>
              <a:rPr lang="tr-TR" b="1" dirty="0" smtClean="0">
                <a:latin typeface="321impact" panose="02000000000000000000" pitchFamily="2" charset="0"/>
              </a:rPr>
              <a:t/>
            </a:r>
            <a:br>
              <a:rPr lang="tr-TR" b="1" dirty="0" smtClean="0">
                <a:latin typeface="321impact" panose="02000000000000000000" pitchFamily="2" charset="0"/>
              </a:rPr>
            </a:br>
            <a:r>
              <a:rPr lang="tr-TR" sz="3600" b="1" dirty="0" smtClean="0">
                <a:latin typeface="321impact" panose="02000000000000000000" pitchFamily="2" charset="0"/>
              </a:rPr>
              <a:t>«DEĞERLER EĞİTİMİ»</a:t>
            </a:r>
            <a:endParaRPr lang="tr-TR" sz="3600" b="1" dirty="0">
              <a:latin typeface="321impact" panose="02000000000000000000" pitchFamily="2" charset="0"/>
            </a:endParaRPr>
          </a:p>
        </p:txBody>
      </p:sp>
      <p:sp>
        <p:nvSpPr>
          <p:cNvPr id="3" name="İçerik Yer Tutucusu 2"/>
          <p:cNvSpPr>
            <a:spLocks noGrp="1"/>
          </p:cNvSpPr>
          <p:nvPr>
            <p:ph idx="1"/>
          </p:nvPr>
        </p:nvSpPr>
        <p:spPr>
          <a:xfrm>
            <a:off x="838200" y="1450487"/>
            <a:ext cx="10515600" cy="4351338"/>
          </a:xfrm>
        </p:spPr>
        <p:txBody>
          <a:bodyPr/>
          <a:lstStyle/>
          <a:p>
            <a:pPr marL="0" indent="0">
              <a:buNone/>
            </a:pPr>
            <a:endParaRPr lang="tr-TR" dirty="0" smtClean="0"/>
          </a:p>
          <a:p>
            <a:pPr marL="0" indent="0">
              <a:buNone/>
            </a:pPr>
            <a:r>
              <a:rPr lang="tr-TR" dirty="0"/>
              <a:t> </a:t>
            </a:r>
            <a:r>
              <a:rPr lang="tr-TR" dirty="0" smtClean="0"/>
              <a:t>         Okullarımız; değerlerimizi bilen, anlayan ve benimseyip hayatını bu değerlerle donatan bireylerin yetiştirilmesi gibi bir misyona sahiptir.</a:t>
            </a:r>
          </a:p>
          <a:p>
            <a:pPr marL="0" indent="0">
              <a:buNone/>
            </a:pPr>
            <a:r>
              <a:rPr lang="tr-TR" b="1" u="sng" dirty="0" smtClean="0"/>
              <a:t>PROJENİN AMAÇLARI</a:t>
            </a:r>
          </a:p>
          <a:p>
            <a:pPr>
              <a:buFont typeface="Wingdings" panose="05000000000000000000" pitchFamily="2" charset="2"/>
              <a:buChar char="v"/>
            </a:pPr>
            <a:r>
              <a:rPr lang="tr-TR" dirty="0" smtClean="0"/>
              <a:t>Mardin İlinde öğrenim gören anaokulu, ilkokul, ortaokul ve lise öğrencilerinde, sorumluluklarını taşıyabilecekleri makul seçimler yapabilmelerine imkan sağlayacak </a:t>
            </a:r>
            <a:r>
              <a:rPr lang="tr-TR" dirty="0" err="1" smtClean="0"/>
              <a:t>bilgi,beceri</a:t>
            </a:r>
            <a:r>
              <a:rPr lang="tr-TR" dirty="0" smtClean="0"/>
              <a:t> ve yeteneklerin geliştirilmesi çerçevesinde belirlenecek 8(sekiz) temel ortak değerimizin eğitimini yapmak.</a:t>
            </a:r>
            <a:endParaRPr lang="tr-TR" dirty="0"/>
          </a:p>
        </p:txBody>
      </p:sp>
    </p:spTree>
    <p:extLst>
      <p:ext uri="{BB962C8B-B14F-4D97-AF65-F5344CB8AC3E}">
        <p14:creationId xmlns:p14="http://schemas.microsoft.com/office/powerpoint/2010/main" val="216268321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5093" y="864332"/>
            <a:ext cx="10515600" cy="4351338"/>
          </a:xfrm>
        </p:spPr>
        <p:txBody>
          <a:bodyPr>
            <a:normAutofit/>
          </a:bodyPr>
          <a:lstStyle/>
          <a:p>
            <a:pPr marL="0" indent="0">
              <a:buNone/>
            </a:pPr>
            <a:r>
              <a:rPr lang="tr-TR" sz="3600" b="1" u="sng" dirty="0" smtClean="0">
                <a:latin typeface="321impact" panose="02000000000000000000" pitchFamily="2" charset="0"/>
              </a:rPr>
              <a:t>Okul Düzeyindeki Faaliyetler</a:t>
            </a:r>
          </a:p>
          <a:p>
            <a:pPr>
              <a:buFont typeface="Wingdings" panose="05000000000000000000" pitchFamily="2" charset="2"/>
              <a:buChar char="q"/>
            </a:pPr>
            <a:r>
              <a:rPr lang="tr-TR" sz="3600" dirty="0" smtClean="0"/>
              <a:t>Rehberlik ve serbest zaman etkinlik saatlerinde,</a:t>
            </a:r>
          </a:p>
          <a:p>
            <a:pPr>
              <a:buFont typeface="Wingdings" panose="05000000000000000000" pitchFamily="2" charset="2"/>
              <a:buChar char="q"/>
            </a:pPr>
            <a:r>
              <a:rPr lang="tr-TR" sz="3600" dirty="0" smtClean="0"/>
              <a:t>Kitap okuma saatinde,</a:t>
            </a:r>
          </a:p>
          <a:p>
            <a:pPr>
              <a:buFont typeface="Wingdings" panose="05000000000000000000" pitchFamily="2" charset="2"/>
              <a:buChar char="q"/>
            </a:pPr>
            <a:r>
              <a:rPr lang="tr-TR" sz="3600" dirty="0" smtClean="0"/>
              <a:t>Etkinliklere uygun branş derslerinde,</a:t>
            </a:r>
          </a:p>
          <a:p>
            <a:pPr>
              <a:buFont typeface="Wingdings" panose="05000000000000000000" pitchFamily="2" charset="2"/>
              <a:buChar char="q"/>
            </a:pPr>
            <a:r>
              <a:rPr lang="tr-TR" sz="3600" dirty="0" smtClean="0"/>
              <a:t>Kulüp çalışmalarında ve</a:t>
            </a:r>
          </a:p>
          <a:p>
            <a:pPr>
              <a:buFont typeface="Wingdings" panose="05000000000000000000" pitchFamily="2" charset="2"/>
              <a:buChar char="q"/>
            </a:pPr>
            <a:r>
              <a:rPr lang="tr-TR" sz="3600" dirty="0" smtClean="0"/>
              <a:t>Ders dışı çalışmalarda ilgili öğretmen tarafından yürütülecektir.</a:t>
            </a:r>
            <a:endParaRPr lang="tr-TR" sz="3600" dirty="0"/>
          </a:p>
        </p:txBody>
      </p:sp>
    </p:spTree>
    <p:extLst>
      <p:ext uri="{BB962C8B-B14F-4D97-AF65-F5344CB8AC3E}">
        <p14:creationId xmlns:p14="http://schemas.microsoft.com/office/powerpoint/2010/main" val="108437316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latin typeface="321impact" panose="02000000000000000000" pitchFamily="2" charset="0"/>
              </a:rPr>
              <a:t>2016-2017 EĞİTİM-ÖĞRETİM YILI </a:t>
            </a:r>
            <a:br>
              <a:rPr lang="tr-TR" dirty="0" smtClean="0">
                <a:latin typeface="321impact" panose="02000000000000000000" pitchFamily="2" charset="0"/>
              </a:rPr>
            </a:br>
            <a:r>
              <a:rPr lang="tr-TR" dirty="0" smtClean="0">
                <a:latin typeface="321impact" panose="02000000000000000000" pitchFamily="2" charset="0"/>
              </a:rPr>
              <a:t>KONULARI VE KONU ALT BAŞLIKLARI</a:t>
            </a:r>
            <a:endParaRPr lang="tr-TR" dirty="0">
              <a:latin typeface="321impact" panose="02000000000000000000" pitchFamily="2" charset="0"/>
            </a:endParaRPr>
          </a:p>
        </p:txBody>
      </p:sp>
      <p:sp>
        <p:nvSpPr>
          <p:cNvPr id="3" name="İçerik Yer Tutucusu 2"/>
          <p:cNvSpPr>
            <a:spLocks noGrp="1"/>
          </p:cNvSpPr>
          <p:nvPr>
            <p:ph idx="1"/>
          </p:nvPr>
        </p:nvSpPr>
        <p:spPr>
          <a:xfrm>
            <a:off x="838200" y="1825625"/>
            <a:ext cx="10515600" cy="1234098"/>
          </a:xfrm>
        </p:spPr>
        <p:txBody>
          <a:bodyPr numCol="2"/>
          <a:lstStyle/>
          <a:p>
            <a:r>
              <a:rPr lang="tr-TR" sz="3200" u="sng" dirty="0" smtClean="0"/>
              <a:t>KASIM- </a:t>
            </a:r>
            <a:r>
              <a:rPr lang="tr-TR" sz="3200" u="sng" dirty="0" smtClean="0">
                <a:latin typeface="321impact" panose="02000000000000000000" pitchFamily="2" charset="0"/>
              </a:rPr>
              <a:t>VATAN SEVGİSİ</a:t>
            </a:r>
          </a:p>
          <a:p>
            <a:r>
              <a:rPr lang="tr-TR" sz="3200" u="sng" dirty="0" smtClean="0"/>
              <a:t>ARALIK-</a:t>
            </a:r>
            <a:r>
              <a:rPr lang="tr-TR" sz="3200" u="sng" dirty="0" smtClean="0">
                <a:latin typeface="321impact" panose="02000000000000000000" pitchFamily="2" charset="0"/>
              </a:rPr>
              <a:t>SAYGI-HOŞGÖRÜ</a:t>
            </a:r>
          </a:p>
          <a:p>
            <a:pPr marL="0" indent="0">
              <a:buNone/>
            </a:pPr>
            <a:endParaRPr lang="tr-TR" u="sng" dirty="0" smtClean="0"/>
          </a:p>
        </p:txBody>
      </p:sp>
      <p:sp>
        <p:nvSpPr>
          <p:cNvPr id="4" name="Metin kutusu 3"/>
          <p:cNvSpPr txBox="1"/>
          <p:nvPr/>
        </p:nvSpPr>
        <p:spPr>
          <a:xfrm>
            <a:off x="1817078" y="3059723"/>
            <a:ext cx="3153508" cy="3539430"/>
          </a:xfrm>
          <a:prstGeom prst="rect">
            <a:avLst/>
          </a:prstGeom>
          <a:noFill/>
        </p:spPr>
        <p:txBody>
          <a:bodyPr wrap="square" rtlCol="0">
            <a:spAutoFit/>
          </a:bodyPr>
          <a:lstStyle/>
          <a:p>
            <a:pPr>
              <a:buFont typeface="Wingdings" panose="05000000000000000000" pitchFamily="2" charset="2"/>
              <a:buChar char="Ø"/>
            </a:pPr>
            <a:r>
              <a:rPr lang="tr-TR" sz="2800" dirty="0" smtClean="0"/>
              <a:t>Demokrasi                                      </a:t>
            </a:r>
          </a:p>
          <a:p>
            <a:pPr>
              <a:buFont typeface="Wingdings" panose="05000000000000000000" pitchFamily="2" charset="2"/>
              <a:buChar char="Ø"/>
            </a:pPr>
            <a:r>
              <a:rPr lang="tr-TR" sz="2800" dirty="0" smtClean="0"/>
              <a:t>Selamlaşma</a:t>
            </a:r>
          </a:p>
          <a:p>
            <a:pPr>
              <a:buFont typeface="Wingdings" panose="05000000000000000000" pitchFamily="2" charset="2"/>
              <a:buChar char="Ø"/>
            </a:pPr>
            <a:r>
              <a:rPr lang="tr-TR" sz="2800" dirty="0" smtClean="0"/>
              <a:t>Empati</a:t>
            </a:r>
          </a:p>
          <a:p>
            <a:pPr>
              <a:buFont typeface="Wingdings" panose="05000000000000000000" pitchFamily="2" charset="2"/>
              <a:buChar char="Ø"/>
            </a:pPr>
            <a:r>
              <a:rPr lang="tr-TR" sz="2800" dirty="0" smtClean="0"/>
              <a:t>Teşekkür Etme</a:t>
            </a:r>
          </a:p>
          <a:p>
            <a:pPr>
              <a:buFont typeface="Wingdings" panose="05000000000000000000" pitchFamily="2" charset="2"/>
              <a:buChar char="Ø"/>
            </a:pPr>
            <a:r>
              <a:rPr lang="tr-TR" sz="2800" dirty="0" smtClean="0"/>
              <a:t>Büyüklere Saygı</a:t>
            </a:r>
          </a:p>
          <a:p>
            <a:pPr>
              <a:buFont typeface="Wingdings" panose="05000000000000000000" pitchFamily="2" charset="2"/>
              <a:buChar char="Ø"/>
            </a:pPr>
            <a:r>
              <a:rPr lang="tr-TR" sz="2800" dirty="0" smtClean="0"/>
              <a:t>Küçüklere Sevgi</a:t>
            </a:r>
          </a:p>
          <a:p>
            <a:pPr>
              <a:buFont typeface="Wingdings" panose="05000000000000000000" pitchFamily="2" charset="2"/>
              <a:buChar char="Ø"/>
            </a:pPr>
            <a:r>
              <a:rPr lang="tr-TR" sz="2800" dirty="0" smtClean="0"/>
              <a:t>Özür Dileme</a:t>
            </a:r>
          </a:p>
          <a:p>
            <a:pPr>
              <a:buFont typeface="Wingdings" panose="05000000000000000000" pitchFamily="2" charset="2"/>
              <a:buChar char="Ø"/>
            </a:pPr>
            <a:endParaRPr lang="tr-TR" sz="2800" dirty="0" smtClean="0"/>
          </a:p>
        </p:txBody>
      </p:sp>
      <p:sp>
        <p:nvSpPr>
          <p:cNvPr id="5" name="Metin kutusu 4"/>
          <p:cNvSpPr txBox="1"/>
          <p:nvPr/>
        </p:nvSpPr>
        <p:spPr>
          <a:xfrm>
            <a:off x="5580184" y="3182937"/>
            <a:ext cx="4243753" cy="2677656"/>
          </a:xfrm>
          <a:prstGeom prst="rect">
            <a:avLst/>
          </a:prstGeom>
          <a:noFill/>
        </p:spPr>
        <p:txBody>
          <a:bodyPr wrap="square" rtlCol="0">
            <a:spAutoFit/>
          </a:bodyPr>
          <a:lstStyle/>
          <a:p>
            <a:pPr>
              <a:buFont typeface="Wingdings" panose="05000000000000000000" pitchFamily="2" charset="2"/>
              <a:buChar char="Ø"/>
            </a:pPr>
            <a:r>
              <a:rPr lang="tr-TR" sz="2800" dirty="0" smtClean="0"/>
              <a:t>Birlikte Yaşama Kuralları                                      </a:t>
            </a:r>
          </a:p>
          <a:p>
            <a:pPr>
              <a:buFont typeface="Wingdings" panose="05000000000000000000" pitchFamily="2" charset="2"/>
              <a:buChar char="Ø"/>
            </a:pPr>
            <a:r>
              <a:rPr lang="tr-TR" sz="2800" dirty="0" smtClean="0"/>
              <a:t>Farklılıklara Saygı</a:t>
            </a:r>
          </a:p>
          <a:p>
            <a:pPr>
              <a:buFont typeface="Wingdings" panose="05000000000000000000" pitchFamily="2" charset="2"/>
              <a:buChar char="Ø"/>
            </a:pPr>
            <a:r>
              <a:rPr lang="tr-TR" sz="2800" dirty="0" smtClean="0"/>
              <a:t>Birlikte Yaşama Kültürü</a:t>
            </a:r>
          </a:p>
          <a:p>
            <a:pPr>
              <a:buFont typeface="Wingdings" panose="05000000000000000000" pitchFamily="2" charset="2"/>
              <a:buChar char="Ø"/>
            </a:pPr>
            <a:r>
              <a:rPr lang="tr-TR" sz="2800" dirty="0" smtClean="0"/>
              <a:t>Ortak Noktalarımız</a:t>
            </a:r>
          </a:p>
          <a:p>
            <a:pPr>
              <a:buFont typeface="Wingdings" panose="05000000000000000000" pitchFamily="2" charset="2"/>
              <a:buChar char="Ø"/>
            </a:pPr>
            <a:r>
              <a:rPr lang="tr-TR" sz="2800" dirty="0" smtClean="0"/>
              <a:t>Barış</a:t>
            </a:r>
          </a:p>
          <a:p>
            <a:pPr>
              <a:buFont typeface="Wingdings" panose="05000000000000000000" pitchFamily="2" charset="2"/>
              <a:buChar char="Ø"/>
            </a:pPr>
            <a:r>
              <a:rPr lang="tr-TR" sz="2800" dirty="0" smtClean="0"/>
              <a:t>Nezaket</a:t>
            </a:r>
          </a:p>
        </p:txBody>
      </p:sp>
    </p:spTree>
    <p:extLst>
      <p:ext uri="{BB962C8B-B14F-4D97-AF65-F5344CB8AC3E}">
        <p14:creationId xmlns:p14="http://schemas.microsoft.com/office/powerpoint/2010/main" val="297066171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4324" y="1813902"/>
            <a:ext cx="4964722" cy="4351338"/>
          </a:xfrm>
        </p:spPr>
        <p:txBody>
          <a:bodyPr/>
          <a:lstStyle/>
          <a:p>
            <a:pPr>
              <a:buFont typeface="Wingdings" panose="05000000000000000000" pitchFamily="2" charset="2"/>
              <a:buChar char="Ø"/>
            </a:pPr>
            <a:r>
              <a:rPr lang="tr-TR" dirty="0" smtClean="0"/>
              <a:t>Fedakarlık</a:t>
            </a:r>
          </a:p>
          <a:p>
            <a:pPr>
              <a:buFont typeface="Wingdings" panose="05000000000000000000" pitchFamily="2" charset="2"/>
              <a:buChar char="Ø"/>
            </a:pPr>
            <a:r>
              <a:rPr lang="tr-TR" dirty="0" smtClean="0"/>
              <a:t>Dayanışma</a:t>
            </a:r>
          </a:p>
          <a:p>
            <a:pPr>
              <a:buFont typeface="Wingdings" panose="05000000000000000000" pitchFamily="2" charset="2"/>
              <a:buChar char="Ø"/>
            </a:pPr>
            <a:r>
              <a:rPr lang="tr-TR" dirty="0" smtClean="0"/>
              <a:t>Yardımlaşma</a:t>
            </a:r>
          </a:p>
          <a:p>
            <a:pPr>
              <a:buFont typeface="Wingdings" panose="05000000000000000000" pitchFamily="2" charset="2"/>
              <a:buChar char="Ø"/>
            </a:pPr>
            <a:r>
              <a:rPr lang="tr-TR" dirty="0" smtClean="0"/>
              <a:t>Paylaşımcı Olmak</a:t>
            </a:r>
          </a:p>
          <a:p>
            <a:pPr>
              <a:buFont typeface="Wingdings" panose="05000000000000000000" pitchFamily="2" charset="2"/>
              <a:buChar char="Ø"/>
            </a:pPr>
            <a:r>
              <a:rPr lang="tr-TR" dirty="0" smtClean="0"/>
              <a:t>Merhamet</a:t>
            </a:r>
          </a:p>
          <a:p>
            <a:pPr>
              <a:buFont typeface="Wingdings" panose="05000000000000000000" pitchFamily="2" charset="2"/>
              <a:buChar char="Ø"/>
            </a:pPr>
            <a:r>
              <a:rPr lang="tr-TR" dirty="0" smtClean="0"/>
              <a:t>İyi niyet</a:t>
            </a:r>
          </a:p>
          <a:p>
            <a:pPr>
              <a:buFont typeface="Wingdings" panose="05000000000000000000" pitchFamily="2" charset="2"/>
              <a:buChar char="Ø"/>
            </a:pPr>
            <a:r>
              <a:rPr lang="tr-TR" dirty="0" smtClean="0"/>
              <a:t>İş Birliği</a:t>
            </a:r>
          </a:p>
          <a:p>
            <a:pPr marL="0" indent="0">
              <a:buNone/>
            </a:pPr>
            <a:endParaRPr lang="tr-TR" dirty="0"/>
          </a:p>
        </p:txBody>
      </p:sp>
      <p:sp>
        <p:nvSpPr>
          <p:cNvPr id="5" name="Dikdörtgen 4"/>
          <p:cNvSpPr/>
          <p:nvPr/>
        </p:nvSpPr>
        <p:spPr>
          <a:xfrm>
            <a:off x="369277" y="761217"/>
            <a:ext cx="6096000" cy="1261884"/>
          </a:xfrm>
          <a:prstGeom prst="rect">
            <a:avLst/>
          </a:prstGeom>
        </p:spPr>
        <p:txBody>
          <a:bodyPr>
            <a:spAutoFit/>
          </a:bodyPr>
          <a:lstStyle/>
          <a:p>
            <a:pPr marL="571500" indent="-571500">
              <a:buFont typeface="Arial" panose="020B0604020202020204" pitchFamily="34" charset="0"/>
              <a:buChar char="•"/>
            </a:pPr>
            <a:r>
              <a:rPr lang="tr-TR" sz="3600" u="sng" dirty="0" smtClean="0"/>
              <a:t>OCAK- </a:t>
            </a:r>
            <a:r>
              <a:rPr lang="tr-TR" sz="3600" u="sng" dirty="0" smtClean="0">
                <a:latin typeface="321impact" panose="02000000000000000000" pitchFamily="2" charset="0"/>
              </a:rPr>
              <a:t>YARDIMSEVERLİK</a:t>
            </a:r>
            <a:endParaRPr lang="tr-TR" sz="3600" u="sng" dirty="0">
              <a:latin typeface="321impact" panose="02000000000000000000" pitchFamily="2" charset="0"/>
            </a:endParaRPr>
          </a:p>
          <a:p>
            <a:endParaRPr lang="tr-TR" sz="4000" u="sng" dirty="0">
              <a:latin typeface="321impact" panose="02000000000000000000" pitchFamily="2" charset="0"/>
            </a:endParaRPr>
          </a:p>
        </p:txBody>
      </p:sp>
      <p:sp>
        <p:nvSpPr>
          <p:cNvPr id="6" name="Dikdörtgen 5"/>
          <p:cNvSpPr/>
          <p:nvPr/>
        </p:nvSpPr>
        <p:spPr>
          <a:xfrm>
            <a:off x="6312877" y="660226"/>
            <a:ext cx="6096000" cy="1323439"/>
          </a:xfrm>
          <a:prstGeom prst="rect">
            <a:avLst/>
          </a:prstGeom>
        </p:spPr>
        <p:txBody>
          <a:bodyPr>
            <a:spAutoFit/>
          </a:bodyPr>
          <a:lstStyle/>
          <a:p>
            <a:pPr marL="571500" indent="-571500">
              <a:buFont typeface="Arial" panose="020B0604020202020204" pitchFamily="34" charset="0"/>
              <a:buChar char="•"/>
            </a:pPr>
            <a:r>
              <a:rPr lang="tr-TR" sz="4000" u="sng" dirty="0" smtClean="0"/>
              <a:t>ŞUBAT-</a:t>
            </a:r>
            <a:r>
              <a:rPr lang="tr-TR" sz="4000" u="sng" dirty="0" smtClean="0">
                <a:latin typeface="321impact" panose="02000000000000000000" pitchFamily="2" charset="0"/>
              </a:rPr>
              <a:t>ADALET</a:t>
            </a:r>
            <a:endParaRPr lang="tr-TR" sz="4000" u="sng" dirty="0">
              <a:latin typeface="321impact" panose="02000000000000000000" pitchFamily="2" charset="0"/>
            </a:endParaRPr>
          </a:p>
          <a:p>
            <a:endParaRPr lang="tr-TR" sz="4000" u="sng" dirty="0">
              <a:latin typeface="321impact" panose="02000000000000000000" pitchFamily="2" charset="0"/>
            </a:endParaRPr>
          </a:p>
        </p:txBody>
      </p:sp>
      <p:sp>
        <p:nvSpPr>
          <p:cNvPr id="7" name="İçerik Yer Tutucusu 2"/>
          <p:cNvSpPr txBox="1">
            <a:spLocks/>
          </p:cNvSpPr>
          <p:nvPr/>
        </p:nvSpPr>
        <p:spPr>
          <a:xfrm>
            <a:off x="7074877" y="1716942"/>
            <a:ext cx="679352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tr-TR" dirty="0" smtClean="0"/>
              <a:t>Eşit Muamele</a:t>
            </a:r>
          </a:p>
          <a:p>
            <a:pPr>
              <a:buFont typeface="Wingdings" panose="05000000000000000000" pitchFamily="2" charset="2"/>
              <a:buChar char="Ø"/>
            </a:pPr>
            <a:r>
              <a:rPr lang="tr-TR" dirty="0" smtClean="0"/>
              <a:t>Haklara Saygı </a:t>
            </a:r>
          </a:p>
          <a:p>
            <a:pPr>
              <a:buFont typeface="Wingdings" panose="05000000000000000000" pitchFamily="2" charset="2"/>
              <a:buChar char="Ø"/>
            </a:pPr>
            <a:r>
              <a:rPr lang="tr-TR" dirty="0" smtClean="0"/>
              <a:t>Hakkını Arama</a:t>
            </a:r>
          </a:p>
          <a:p>
            <a:pPr>
              <a:buFont typeface="Wingdings" panose="05000000000000000000" pitchFamily="2" charset="2"/>
              <a:buChar char="Ø"/>
            </a:pPr>
            <a:r>
              <a:rPr lang="tr-TR" dirty="0" smtClean="0"/>
              <a:t>Temel Hak ve Özgürlüklerin</a:t>
            </a:r>
          </a:p>
          <a:p>
            <a:pPr marL="0" indent="0">
              <a:buNone/>
            </a:pPr>
            <a:r>
              <a:rPr lang="tr-TR" dirty="0" smtClean="0"/>
              <a:t>    Farkında Olmak</a:t>
            </a:r>
          </a:p>
          <a:p>
            <a:pPr>
              <a:buFont typeface="Wingdings" panose="05000000000000000000" pitchFamily="2" charset="2"/>
              <a:buChar char="Ø"/>
            </a:pPr>
            <a:r>
              <a:rPr lang="tr-TR" dirty="0" smtClean="0"/>
              <a:t>Tarafsızlık</a:t>
            </a:r>
          </a:p>
          <a:p>
            <a:pPr>
              <a:buFont typeface="Wingdings" panose="05000000000000000000" pitchFamily="2" charset="2"/>
              <a:buChar char="Ø"/>
            </a:pPr>
            <a:r>
              <a:rPr lang="tr-TR" dirty="0" smtClean="0"/>
              <a:t>Haklıyı ve Haksızı Ayırt Etme</a:t>
            </a:r>
          </a:p>
          <a:p>
            <a:pPr>
              <a:buFont typeface="Wingdings" panose="05000000000000000000" pitchFamily="2" charset="2"/>
              <a:buChar char="Ø"/>
            </a:pPr>
            <a:r>
              <a:rPr lang="tr-TR" dirty="0" smtClean="0"/>
              <a:t>Zararı Önlemek</a:t>
            </a:r>
          </a:p>
          <a:p>
            <a:pPr>
              <a:buFont typeface="Wingdings" panose="05000000000000000000" pitchFamily="2" charset="2"/>
              <a:buChar char="Ø"/>
            </a:pPr>
            <a:endParaRPr lang="tr-TR" dirty="0"/>
          </a:p>
        </p:txBody>
      </p:sp>
    </p:spTree>
    <p:extLst>
      <p:ext uri="{BB962C8B-B14F-4D97-AF65-F5344CB8AC3E}">
        <p14:creationId xmlns:p14="http://schemas.microsoft.com/office/powerpoint/2010/main" val="162567124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3467</Words>
  <Application>Microsoft Office PowerPoint</Application>
  <PresentationFormat>Geniş ekran</PresentationFormat>
  <Paragraphs>274</Paragraphs>
  <Slides>33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33</vt:i4>
      </vt:variant>
    </vt:vector>
  </HeadingPairs>
  <TitlesOfParts>
    <vt:vector size="39" baseType="lpstr">
      <vt:lpstr>321impact</vt:lpstr>
      <vt:lpstr>Arial</vt:lpstr>
      <vt:lpstr>Calibri</vt:lpstr>
      <vt:lpstr>Calibri Light</vt:lpstr>
      <vt:lpstr>Wingdings</vt:lpstr>
      <vt:lpstr>Office Teması</vt:lpstr>
      <vt:lpstr> T.C MARDİN VALİLİĞİ İl Milli Eğitim Müdürlüğü </vt:lpstr>
      <vt:lpstr>AMAÇ</vt:lpstr>
      <vt:lpstr>Bu Proje;</vt:lpstr>
      <vt:lpstr>PowerPoint Sunusu</vt:lpstr>
      <vt:lpstr>PowerPoint Sunusu</vt:lpstr>
      <vt:lpstr>BAŞLIK 1 «DEĞERLER EĞİTİMİ»</vt:lpstr>
      <vt:lpstr>PowerPoint Sunusu</vt:lpstr>
      <vt:lpstr>2016-2017 EĞİTİM-ÖĞRETİM YILI  KONULARI VE KONU ALT BAŞLIKLARI</vt:lpstr>
      <vt:lpstr>PowerPoint Sunusu</vt:lpstr>
      <vt:lpstr>PowerPoint Sunusu</vt:lpstr>
      <vt:lpstr>PowerPoint Sunusu</vt:lpstr>
      <vt:lpstr>BAŞLIK 2 «AKADEMİK BAŞARININ ARTIRILMASINA YÖNELİK YAPILACAK ÇALIŞMALAR»</vt:lpstr>
      <vt:lpstr>PowerPoint Sunusu</vt:lpstr>
      <vt:lpstr>PowerPoint Sunusu</vt:lpstr>
      <vt:lpstr>PowerPoint Sunusu</vt:lpstr>
      <vt:lpstr>PowerPoint Sunusu</vt:lpstr>
      <vt:lpstr>PowerPoint Sunusu</vt:lpstr>
      <vt:lpstr>PowerPoint Sunusu</vt:lpstr>
      <vt:lpstr>BAŞLIK 3 «İLİMİZDE YAPILACAK SOSYAL,KÜLTÜREL VE SPORTİF FAALİYETLER»</vt:lpstr>
      <vt:lpstr>PowerPoint Sunusu</vt:lpstr>
      <vt:lpstr>PowerPoint Sunusu</vt:lpstr>
      <vt:lpstr>PowerPoint Sunusu</vt:lpstr>
      <vt:lpstr>PowerPoint Sunusu</vt:lpstr>
      <vt:lpstr>PowerPoint Sunusu</vt:lpstr>
      <vt:lpstr>PowerPoint Sunusu</vt:lpstr>
      <vt:lpstr>BAŞLIK 4 «DİKKAT OKUYORUZ VE YAZIYORUZ!»</vt:lpstr>
      <vt:lpstr>PowerPoint Sunusu</vt:lpstr>
      <vt:lpstr>PowerPoint Sunusu</vt:lpstr>
      <vt:lpstr>PowerPoint Sunusu</vt:lpstr>
      <vt:lpstr>PowerPoint Sunusu</vt:lpstr>
      <vt:lpstr>PowerPoint Sunusu</vt:lpstr>
      <vt:lpstr>PowerPoint Sunusu</vt:lpstr>
      <vt:lpstr>PowerPoint Sunusu</vt:lpstr>
    </vt:vector>
  </TitlesOfParts>
  <Company>SilentAll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MARDİN VALİLİĞİ İl Milli Eğitim Müdürlüğü</dc:title>
  <dc:creator>öğretmen</dc:creator>
  <cp:lastModifiedBy>Nette Web</cp:lastModifiedBy>
  <cp:revision>37</cp:revision>
  <dcterms:created xsi:type="dcterms:W3CDTF">2016-12-12T08:34:56Z</dcterms:created>
  <dcterms:modified xsi:type="dcterms:W3CDTF">2016-12-15T06:52:28Z</dcterms:modified>
</cp:coreProperties>
</file>